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279" r:id="rId3"/>
    <p:sldId id="276" r:id="rId4"/>
    <p:sldId id="260" r:id="rId5"/>
    <p:sldId id="277" r:id="rId6"/>
    <p:sldId id="258" r:id="rId7"/>
    <p:sldId id="265" r:id="rId8"/>
    <p:sldId id="267" r:id="rId9"/>
    <p:sldId id="266" r:id="rId10"/>
    <p:sldId id="269" r:id="rId11"/>
    <p:sldId id="268" r:id="rId12"/>
    <p:sldId id="270" r:id="rId13"/>
    <p:sldId id="271" r:id="rId14"/>
    <p:sldId id="272" r:id="rId15"/>
    <p:sldId id="273" r:id="rId16"/>
    <p:sldId id="274" r:id="rId17"/>
    <p:sldId id="27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EB5E6B-3E72-353B-B958-B37D56962967}" name="Dave Donaldson" initials="DD" userId="S-1-5-21-2610807339-1928501543-3583294771-1176" providerId="AD"/>
  <p188:author id="{2D1C6A77-9970-B542-2C40-D5336C301E1F}" name="Brandon Buehler" initials="BB" userId="S::bbuehler@centrewellington.ca::313b3dfa-8781-47cf-9188-cb53f40852ac" providerId="AD"/>
  <p188:author id="{8F6CCDF7-5BE8-B873-2B92-4C56ACF8A63A}" name="thutchison@tritoneng.on.ca" initials="t" userId="ce6526aa874fb879"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hutchison@tritoneng.on.ca" initials="t" lastIdx="4" clrIdx="0">
    <p:extLst>
      <p:ext uri="{19B8F6BF-5375-455C-9EA6-DF929625EA0E}">
        <p15:presenceInfo xmlns:p15="http://schemas.microsoft.com/office/powerpoint/2012/main" userId="ce6526aa874fb87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F10F"/>
    <a:srgbClr val="0033CC"/>
    <a:srgbClr val="669900"/>
    <a:srgbClr val="3333FF"/>
    <a:srgbClr val="1111FF"/>
    <a:srgbClr val="0000FF"/>
  </p:clrMru>
  <p:extLst>
    <p:ext uri="{E76CE94A-603C-4142-B9EB-6D1370010A27}">
      <p14:discardImageEditData xmlns:p14="http://schemas.microsoft.com/office/powerpoint/2010/main" val="1"/>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11" d="100"/>
          <a:sy n="111" d="100"/>
        </p:scale>
        <p:origin x="48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4E67B-9BF2-4E1F-8581-71228BB77D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95B5FC77-B5EB-4C07-ADB5-0D399F4EAD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E3F5876D-E517-470F-8EF4-BDD8947EAD44}"/>
              </a:ext>
            </a:extLst>
          </p:cNvPr>
          <p:cNvSpPr>
            <a:spLocks noGrp="1"/>
          </p:cNvSpPr>
          <p:nvPr>
            <p:ph type="dt" sz="half" idx="10"/>
          </p:nvPr>
        </p:nvSpPr>
        <p:spPr/>
        <p:txBody>
          <a:bodyPr/>
          <a:lstStyle/>
          <a:p>
            <a:fld id="{D27131C9-8EF6-431F-8054-AB3A9583B948}" type="datetimeFigureOut">
              <a:rPr lang="en-CA" smtClean="0"/>
              <a:t>2024-10-21</a:t>
            </a:fld>
            <a:endParaRPr lang="en-CA" dirty="0"/>
          </a:p>
        </p:txBody>
      </p:sp>
      <p:sp>
        <p:nvSpPr>
          <p:cNvPr id="5" name="Footer Placeholder 4">
            <a:extLst>
              <a:ext uri="{FF2B5EF4-FFF2-40B4-BE49-F238E27FC236}">
                <a16:creationId xmlns:a16="http://schemas.microsoft.com/office/drawing/2014/main" id="{0AE5714C-08CE-4884-B392-FCD75F9E8F5A}"/>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848FCE33-5755-4180-95A8-DB517D7D9728}"/>
              </a:ext>
            </a:extLst>
          </p:cNvPr>
          <p:cNvSpPr>
            <a:spLocks noGrp="1"/>
          </p:cNvSpPr>
          <p:nvPr>
            <p:ph type="sldNum" sz="quarter" idx="12"/>
          </p:nvPr>
        </p:nvSpPr>
        <p:spPr/>
        <p:txBody>
          <a:bodyPr/>
          <a:lstStyle/>
          <a:p>
            <a:fld id="{BC9495E7-E4CF-482F-8627-8137FBF314A7}" type="slidenum">
              <a:rPr lang="en-CA" smtClean="0"/>
              <a:t>‹#›</a:t>
            </a:fld>
            <a:endParaRPr lang="en-CA" dirty="0"/>
          </a:p>
        </p:txBody>
      </p:sp>
    </p:spTree>
    <p:extLst>
      <p:ext uri="{BB962C8B-B14F-4D97-AF65-F5344CB8AC3E}">
        <p14:creationId xmlns:p14="http://schemas.microsoft.com/office/powerpoint/2010/main" val="194396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08B04-4C5C-4A01-B749-D665464D2F56}"/>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063D8D7-C8D0-48AE-8968-2A3875E26C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2767D00-0D20-4CE6-BAF0-64C85F506A2B}"/>
              </a:ext>
            </a:extLst>
          </p:cNvPr>
          <p:cNvSpPr>
            <a:spLocks noGrp="1"/>
          </p:cNvSpPr>
          <p:nvPr>
            <p:ph type="dt" sz="half" idx="10"/>
          </p:nvPr>
        </p:nvSpPr>
        <p:spPr/>
        <p:txBody>
          <a:bodyPr/>
          <a:lstStyle/>
          <a:p>
            <a:fld id="{D27131C9-8EF6-431F-8054-AB3A9583B948}" type="datetimeFigureOut">
              <a:rPr lang="en-CA" smtClean="0"/>
              <a:t>2024-10-21</a:t>
            </a:fld>
            <a:endParaRPr lang="en-CA" dirty="0"/>
          </a:p>
        </p:txBody>
      </p:sp>
      <p:sp>
        <p:nvSpPr>
          <p:cNvPr id="5" name="Footer Placeholder 4">
            <a:extLst>
              <a:ext uri="{FF2B5EF4-FFF2-40B4-BE49-F238E27FC236}">
                <a16:creationId xmlns:a16="http://schemas.microsoft.com/office/drawing/2014/main" id="{EB041918-5CC6-421A-B9C8-BD6D438729E6}"/>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811FEE19-9BD3-4261-BBF8-1D320365627B}"/>
              </a:ext>
            </a:extLst>
          </p:cNvPr>
          <p:cNvSpPr>
            <a:spLocks noGrp="1"/>
          </p:cNvSpPr>
          <p:nvPr>
            <p:ph type="sldNum" sz="quarter" idx="12"/>
          </p:nvPr>
        </p:nvSpPr>
        <p:spPr/>
        <p:txBody>
          <a:bodyPr/>
          <a:lstStyle/>
          <a:p>
            <a:fld id="{BC9495E7-E4CF-482F-8627-8137FBF314A7}" type="slidenum">
              <a:rPr lang="en-CA" smtClean="0"/>
              <a:t>‹#›</a:t>
            </a:fld>
            <a:endParaRPr lang="en-CA" dirty="0"/>
          </a:p>
        </p:txBody>
      </p:sp>
    </p:spTree>
    <p:extLst>
      <p:ext uri="{BB962C8B-B14F-4D97-AF65-F5344CB8AC3E}">
        <p14:creationId xmlns:p14="http://schemas.microsoft.com/office/powerpoint/2010/main" val="1100361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BA741-4E6D-4221-837E-F2E7C69DC4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5266BB0D-288F-4041-BC3A-8E2981F7AF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8E53B2-FBE3-4FE4-A4A3-9326C8591C4F}"/>
              </a:ext>
            </a:extLst>
          </p:cNvPr>
          <p:cNvSpPr>
            <a:spLocks noGrp="1"/>
          </p:cNvSpPr>
          <p:nvPr>
            <p:ph type="dt" sz="half" idx="10"/>
          </p:nvPr>
        </p:nvSpPr>
        <p:spPr/>
        <p:txBody>
          <a:bodyPr/>
          <a:lstStyle/>
          <a:p>
            <a:fld id="{D27131C9-8EF6-431F-8054-AB3A9583B948}" type="datetimeFigureOut">
              <a:rPr lang="en-CA" smtClean="0"/>
              <a:t>2024-10-21</a:t>
            </a:fld>
            <a:endParaRPr lang="en-CA" dirty="0"/>
          </a:p>
        </p:txBody>
      </p:sp>
      <p:sp>
        <p:nvSpPr>
          <p:cNvPr id="5" name="Footer Placeholder 4">
            <a:extLst>
              <a:ext uri="{FF2B5EF4-FFF2-40B4-BE49-F238E27FC236}">
                <a16:creationId xmlns:a16="http://schemas.microsoft.com/office/drawing/2014/main" id="{B5CCB46F-2035-4F9F-B20F-D746326D3FBB}"/>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A60075E4-3C2F-41D9-B344-1413477DC898}"/>
              </a:ext>
            </a:extLst>
          </p:cNvPr>
          <p:cNvSpPr>
            <a:spLocks noGrp="1"/>
          </p:cNvSpPr>
          <p:nvPr>
            <p:ph type="sldNum" sz="quarter" idx="12"/>
          </p:nvPr>
        </p:nvSpPr>
        <p:spPr/>
        <p:txBody>
          <a:bodyPr/>
          <a:lstStyle/>
          <a:p>
            <a:fld id="{BC9495E7-E4CF-482F-8627-8137FBF314A7}" type="slidenum">
              <a:rPr lang="en-CA" smtClean="0"/>
              <a:t>‹#›</a:t>
            </a:fld>
            <a:endParaRPr lang="en-CA" dirty="0"/>
          </a:p>
        </p:txBody>
      </p:sp>
    </p:spTree>
    <p:extLst>
      <p:ext uri="{BB962C8B-B14F-4D97-AF65-F5344CB8AC3E}">
        <p14:creationId xmlns:p14="http://schemas.microsoft.com/office/powerpoint/2010/main" val="1233105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4DF81-73F3-4617-A3F6-7E1AF5F852B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098D6B7-86F4-40FC-8225-7615457924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6F192F6B-CB9D-4C8E-AFDB-B4B8C880F2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C8A9F2B2-53C0-411D-AEFE-81CB9B030431}"/>
              </a:ext>
            </a:extLst>
          </p:cNvPr>
          <p:cNvSpPr>
            <a:spLocks noGrp="1"/>
          </p:cNvSpPr>
          <p:nvPr>
            <p:ph type="dt" sz="half" idx="10"/>
          </p:nvPr>
        </p:nvSpPr>
        <p:spPr/>
        <p:txBody>
          <a:bodyPr/>
          <a:lstStyle/>
          <a:p>
            <a:fld id="{D27131C9-8EF6-431F-8054-AB3A9583B948}" type="datetimeFigureOut">
              <a:rPr lang="en-CA" smtClean="0"/>
              <a:t>2024-10-21</a:t>
            </a:fld>
            <a:endParaRPr lang="en-CA" dirty="0"/>
          </a:p>
        </p:txBody>
      </p:sp>
      <p:sp>
        <p:nvSpPr>
          <p:cNvPr id="6" name="Footer Placeholder 5">
            <a:extLst>
              <a:ext uri="{FF2B5EF4-FFF2-40B4-BE49-F238E27FC236}">
                <a16:creationId xmlns:a16="http://schemas.microsoft.com/office/drawing/2014/main" id="{A5947797-42E8-44C3-BF49-73F456E2CA0B}"/>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EE6F0041-6E87-4E3B-9688-649A99F00183}"/>
              </a:ext>
            </a:extLst>
          </p:cNvPr>
          <p:cNvSpPr>
            <a:spLocks noGrp="1"/>
          </p:cNvSpPr>
          <p:nvPr>
            <p:ph type="sldNum" sz="quarter" idx="12"/>
          </p:nvPr>
        </p:nvSpPr>
        <p:spPr/>
        <p:txBody>
          <a:bodyPr/>
          <a:lstStyle/>
          <a:p>
            <a:fld id="{BC9495E7-E4CF-482F-8627-8137FBF314A7}" type="slidenum">
              <a:rPr lang="en-CA" smtClean="0"/>
              <a:t>‹#›</a:t>
            </a:fld>
            <a:endParaRPr lang="en-CA" dirty="0"/>
          </a:p>
        </p:txBody>
      </p:sp>
    </p:spTree>
    <p:extLst>
      <p:ext uri="{BB962C8B-B14F-4D97-AF65-F5344CB8AC3E}">
        <p14:creationId xmlns:p14="http://schemas.microsoft.com/office/powerpoint/2010/main" val="3769081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2D2EE-1015-4141-8EF4-665DE44BA3FE}"/>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354C38A-32C7-4119-B39E-BE85B28513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60B5CD-2C0E-49A2-8BB6-FB0006B69D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D31EBFD8-17B1-4FFE-85D5-27ABD97F20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E32214-710B-44AF-8265-07D53E0008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76951CF4-E9F1-4EC2-8765-10E1E461B698}"/>
              </a:ext>
            </a:extLst>
          </p:cNvPr>
          <p:cNvSpPr>
            <a:spLocks noGrp="1"/>
          </p:cNvSpPr>
          <p:nvPr>
            <p:ph type="dt" sz="half" idx="10"/>
          </p:nvPr>
        </p:nvSpPr>
        <p:spPr/>
        <p:txBody>
          <a:bodyPr/>
          <a:lstStyle/>
          <a:p>
            <a:fld id="{D27131C9-8EF6-431F-8054-AB3A9583B948}" type="datetimeFigureOut">
              <a:rPr lang="en-CA" smtClean="0"/>
              <a:t>2024-10-21</a:t>
            </a:fld>
            <a:endParaRPr lang="en-CA" dirty="0"/>
          </a:p>
        </p:txBody>
      </p:sp>
      <p:sp>
        <p:nvSpPr>
          <p:cNvPr id="8" name="Footer Placeholder 7">
            <a:extLst>
              <a:ext uri="{FF2B5EF4-FFF2-40B4-BE49-F238E27FC236}">
                <a16:creationId xmlns:a16="http://schemas.microsoft.com/office/drawing/2014/main" id="{C38B4837-4BED-4717-AE28-A1E0B7F6D98C}"/>
              </a:ext>
            </a:extLst>
          </p:cNvPr>
          <p:cNvSpPr>
            <a:spLocks noGrp="1"/>
          </p:cNvSpPr>
          <p:nvPr>
            <p:ph type="ftr" sz="quarter" idx="11"/>
          </p:nvPr>
        </p:nvSpPr>
        <p:spPr/>
        <p:txBody>
          <a:bodyPr/>
          <a:lstStyle/>
          <a:p>
            <a:endParaRPr lang="en-CA" dirty="0"/>
          </a:p>
        </p:txBody>
      </p:sp>
      <p:sp>
        <p:nvSpPr>
          <p:cNvPr id="9" name="Slide Number Placeholder 8">
            <a:extLst>
              <a:ext uri="{FF2B5EF4-FFF2-40B4-BE49-F238E27FC236}">
                <a16:creationId xmlns:a16="http://schemas.microsoft.com/office/drawing/2014/main" id="{33F7B4EF-2AC3-4912-B206-6A01F5774CD8}"/>
              </a:ext>
            </a:extLst>
          </p:cNvPr>
          <p:cNvSpPr>
            <a:spLocks noGrp="1"/>
          </p:cNvSpPr>
          <p:nvPr>
            <p:ph type="sldNum" sz="quarter" idx="12"/>
          </p:nvPr>
        </p:nvSpPr>
        <p:spPr/>
        <p:txBody>
          <a:bodyPr/>
          <a:lstStyle/>
          <a:p>
            <a:fld id="{BC9495E7-E4CF-482F-8627-8137FBF314A7}" type="slidenum">
              <a:rPr lang="en-CA" smtClean="0"/>
              <a:t>‹#›</a:t>
            </a:fld>
            <a:endParaRPr lang="en-CA" dirty="0"/>
          </a:p>
        </p:txBody>
      </p:sp>
    </p:spTree>
    <p:extLst>
      <p:ext uri="{BB962C8B-B14F-4D97-AF65-F5344CB8AC3E}">
        <p14:creationId xmlns:p14="http://schemas.microsoft.com/office/powerpoint/2010/main" val="2509140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14ECE-C1D2-4822-A312-9BF42D8989AF}"/>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04C2A100-306B-4C84-B3F5-5FDA980FA841}"/>
              </a:ext>
            </a:extLst>
          </p:cNvPr>
          <p:cNvSpPr>
            <a:spLocks noGrp="1"/>
          </p:cNvSpPr>
          <p:nvPr>
            <p:ph type="dt" sz="half" idx="10"/>
          </p:nvPr>
        </p:nvSpPr>
        <p:spPr/>
        <p:txBody>
          <a:bodyPr/>
          <a:lstStyle/>
          <a:p>
            <a:fld id="{D27131C9-8EF6-431F-8054-AB3A9583B948}" type="datetimeFigureOut">
              <a:rPr lang="en-CA" smtClean="0"/>
              <a:t>2024-10-21</a:t>
            </a:fld>
            <a:endParaRPr lang="en-CA" dirty="0"/>
          </a:p>
        </p:txBody>
      </p:sp>
      <p:sp>
        <p:nvSpPr>
          <p:cNvPr id="4" name="Footer Placeholder 3">
            <a:extLst>
              <a:ext uri="{FF2B5EF4-FFF2-40B4-BE49-F238E27FC236}">
                <a16:creationId xmlns:a16="http://schemas.microsoft.com/office/drawing/2014/main" id="{CCE51BBE-0B74-46C1-8E79-331BBEEBAFAE}"/>
              </a:ext>
            </a:extLst>
          </p:cNvPr>
          <p:cNvSpPr>
            <a:spLocks noGrp="1"/>
          </p:cNvSpPr>
          <p:nvPr>
            <p:ph type="ftr" sz="quarter" idx="11"/>
          </p:nvPr>
        </p:nvSpPr>
        <p:spPr/>
        <p:txBody>
          <a:bodyPr/>
          <a:lstStyle/>
          <a:p>
            <a:endParaRPr lang="en-CA" dirty="0"/>
          </a:p>
        </p:txBody>
      </p:sp>
      <p:sp>
        <p:nvSpPr>
          <p:cNvPr id="5" name="Slide Number Placeholder 4">
            <a:extLst>
              <a:ext uri="{FF2B5EF4-FFF2-40B4-BE49-F238E27FC236}">
                <a16:creationId xmlns:a16="http://schemas.microsoft.com/office/drawing/2014/main" id="{DA25A1EE-C759-4674-9ED9-FE19D0FA92D6}"/>
              </a:ext>
            </a:extLst>
          </p:cNvPr>
          <p:cNvSpPr>
            <a:spLocks noGrp="1"/>
          </p:cNvSpPr>
          <p:nvPr>
            <p:ph type="sldNum" sz="quarter" idx="12"/>
          </p:nvPr>
        </p:nvSpPr>
        <p:spPr/>
        <p:txBody>
          <a:bodyPr/>
          <a:lstStyle/>
          <a:p>
            <a:fld id="{BC9495E7-E4CF-482F-8627-8137FBF314A7}" type="slidenum">
              <a:rPr lang="en-CA" smtClean="0"/>
              <a:t>‹#›</a:t>
            </a:fld>
            <a:endParaRPr lang="en-CA" dirty="0"/>
          </a:p>
        </p:txBody>
      </p:sp>
    </p:spTree>
    <p:extLst>
      <p:ext uri="{BB962C8B-B14F-4D97-AF65-F5344CB8AC3E}">
        <p14:creationId xmlns:p14="http://schemas.microsoft.com/office/powerpoint/2010/main" val="2419826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A45E49-5C20-4C8A-A4DE-1441EE85B45E}"/>
              </a:ext>
            </a:extLst>
          </p:cNvPr>
          <p:cNvSpPr>
            <a:spLocks noGrp="1"/>
          </p:cNvSpPr>
          <p:nvPr>
            <p:ph type="dt" sz="half" idx="10"/>
          </p:nvPr>
        </p:nvSpPr>
        <p:spPr/>
        <p:txBody>
          <a:bodyPr/>
          <a:lstStyle/>
          <a:p>
            <a:fld id="{D27131C9-8EF6-431F-8054-AB3A9583B948}" type="datetimeFigureOut">
              <a:rPr lang="en-CA" smtClean="0"/>
              <a:t>2024-10-21</a:t>
            </a:fld>
            <a:endParaRPr lang="en-CA" dirty="0"/>
          </a:p>
        </p:txBody>
      </p:sp>
      <p:sp>
        <p:nvSpPr>
          <p:cNvPr id="3" name="Footer Placeholder 2">
            <a:extLst>
              <a:ext uri="{FF2B5EF4-FFF2-40B4-BE49-F238E27FC236}">
                <a16:creationId xmlns:a16="http://schemas.microsoft.com/office/drawing/2014/main" id="{2B5A965F-5849-43AC-A687-F70E82AC7CCD}"/>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97B6D28E-4FAF-4155-A06D-09A42D8F5795}"/>
              </a:ext>
            </a:extLst>
          </p:cNvPr>
          <p:cNvSpPr>
            <a:spLocks noGrp="1"/>
          </p:cNvSpPr>
          <p:nvPr>
            <p:ph type="sldNum" sz="quarter" idx="12"/>
          </p:nvPr>
        </p:nvSpPr>
        <p:spPr/>
        <p:txBody>
          <a:bodyPr/>
          <a:lstStyle/>
          <a:p>
            <a:fld id="{BC9495E7-E4CF-482F-8627-8137FBF314A7}" type="slidenum">
              <a:rPr lang="en-CA" smtClean="0"/>
              <a:t>‹#›</a:t>
            </a:fld>
            <a:endParaRPr lang="en-CA" dirty="0"/>
          </a:p>
        </p:txBody>
      </p:sp>
    </p:spTree>
    <p:extLst>
      <p:ext uri="{BB962C8B-B14F-4D97-AF65-F5344CB8AC3E}">
        <p14:creationId xmlns:p14="http://schemas.microsoft.com/office/powerpoint/2010/main" val="2365952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3264F-F263-41FE-8347-C2DDC29C88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97B14801-94B4-469F-8E4F-02B7FF12B6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0776EE88-BE29-4CCA-BD60-0B0A0BD513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DB7D0B-0CE0-4C77-B7DB-A66470E177E1}"/>
              </a:ext>
            </a:extLst>
          </p:cNvPr>
          <p:cNvSpPr>
            <a:spLocks noGrp="1"/>
          </p:cNvSpPr>
          <p:nvPr>
            <p:ph type="dt" sz="half" idx="10"/>
          </p:nvPr>
        </p:nvSpPr>
        <p:spPr/>
        <p:txBody>
          <a:bodyPr/>
          <a:lstStyle/>
          <a:p>
            <a:fld id="{D27131C9-8EF6-431F-8054-AB3A9583B948}" type="datetimeFigureOut">
              <a:rPr lang="en-CA" smtClean="0"/>
              <a:t>2024-10-21</a:t>
            </a:fld>
            <a:endParaRPr lang="en-CA" dirty="0"/>
          </a:p>
        </p:txBody>
      </p:sp>
      <p:sp>
        <p:nvSpPr>
          <p:cNvPr id="6" name="Footer Placeholder 5">
            <a:extLst>
              <a:ext uri="{FF2B5EF4-FFF2-40B4-BE49-F238E27FC236}">
                <a16:creationId xmlns:a16="http://schemas.microsoft.com/office/drawing/2014/main" id="{562A4855-0FAB-479F-A25B-FF501702A079}"/>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D384A55C-D7D0-478A-B278-184EBE886634}"/>
              </a:ext>
            </a:extLst>
          </p:cNvPr>
          <p:cNvSpPr>
            <a:spLocks noGrp="1"/>
          </p:cNvSpPr>
          <p:nvPr>
            <p:ph type="sldNum" sz="quarter" idx="12"/>
          </p:nvPr>
        </p:nvSpPr>
        <p:spPr/>
        <p:txBody>
          <a:bodyPr/>
          <a:lstStyle/>
          <a:p>
            <a:fld id="{BC9495E7-E4CF-482F-8627-8137FBF314A7}" type="slidenum">
              <a:rPr lang="en-CA" smtClean="0"/>
              <a:t>‹#›</a:t>
            </a:fld>
            <a:endParaRPr lang="en-CA" dirty="0"/>
          </a:p>
        </p:txBody>
      </p:sp>
    </p:spTree>
    <p:extLst>
      <p:ext uri="{BB962C8B-B14F-4D97-AF65-F5344CB8AC3E}">
        <p14:creationId xmlns:p14="http://schemas.microsoft.com/office/powerpoint/2010/main" val="3426387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8924C-34BD-49D6-A5B4-6BC0BD7FEF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32C81293-BA24-4A07-9B4A-846404D800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a:extLst>
              <a:ext uri="{FF2B5EF4-FFF2-40B4-BE49-F238E27FC236}">
                <a16:creationId xmlns:a16="http://schemas.microsoft.com/office/drawing/2014/main" id="{50EF85A1-ECE6-4E64-BD52-F9EF95594F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CB1D0C-F119-4531-B6AF-2EBF612ABF6F}"/>
              </a:ext>
            </a:extLst>
          </p:cNvPr>
          <p:cNvSpPr>
            <a:spLocks noGrp="1"/>
          </p:cNvSpPr>
          <p:nvPr>
            <p:ph type="dt" sz="half" idx="10"/>
          </p:nvPr>
        </p:nvSpPr>
        <p:spPr/>
        <p:txBody>
          <a:bodyPr/>
          <a:lstStyle/>
          <a:p>
            <a:fld id="{D27131C9-8EF6-431F-8054-AB3A9583B948}" type="datetimeFigureOut">
              <a:rPr lang="en-CA" smtClean="0"/>
              <a:t>2024-10-21</a:t>
            </a:fld>
            <a:endParaRPr lang="en-CA" dirty="0"/>
          </a:p>
        </p:txBody>
      </p:sp>
      <p:sp>
        <p:nvSpPr>
          <p:cNvPr id="6" name="Footer Placeholder 5">
            <a:extLst>
              <a:ext uri="{FF2B5EF4-FFF2-40B4-BE49-F238E27FC236}">
                <a16:creationId xmlns:a16="http://schemas.microsoft.com/office/drawing/2014/main" id="{402D9080-3383-4282-961C-7100EB98EEC0}"/>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9F8737DE-D27A-40A3-A109-A9DB511B39F4}"/>
              </a:ext>
            </a:extLst>
          </p:cNvPr>
          <p:cNvSpPr>
            <a:spLocks noGrp="1"/>
          </p:cNvSpPr>
          <p:nvPr>
            <p:ph type="sldNum" sz="quarter" idx="12"/>
          </p:nvPr>
        </p:nvSpPr>
        <p:spPr/>
        <p:txBody>
          <a:bodyPr/>
          <a:lstStyle/>
          <a:p>
            <a:fld id="{BC9495E7-E4CF-482F-8627-8137FBF314A7}" type="slidenum">
              <a:rPr lang="en-CA" smtClean="0"/>
              <a:t>‹#›</a:t>
            </a:fld>
            <a:endParaRPr lang="en-CA" dirty="0"/>
          </a:p>
        </p:txBody>
      </p:sp>
    </p:spTree>
    <p:extLst>
      <p:ext uri="{BB962C8B-B14F-4D97-AF65-F5344CB8AC3E}">
        <p14:creationId xmlns:p14="http://schemas.microsoft.com/office/powerpoint/2010/main" val="2466491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456D3-2924-47DA-B1AF-8A88517665DE}"/>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4EC4EFF-040B-40BB-A2B1-8425A8B947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C9991F7-326B-4CCE-B6F4-DF578A664ADD}"/>
              </a:ext>
            </a:extLst>
          </p:cNvPr>
          <p:cNvSpPr>
            <a:spLocks noGrp="1"/>
          </p:cNvSpPr>
          <p:nvPr>
            <p:ph type="dt" sz="half" idx="10"/>
          </p:nvPr>
        </p:nvSpPr>
        <p:spPr/>
        <p:txBody>
          <a:bodyPr/>
          <a:lstStyle/>
          <a:p>
            <a:fld id="{D27131C9-8EF6-431F-8054-AB3A9583B948}" type="datetimeFigureOut">
              <a:rPr lang="en-CA" smtClean="0"/>
              <a:t>2024-10-21</a:t>
            </a:fld>
            <a:endParaRPr lang="en-CA" dirty="0"/>
          </a:p>
        </p:txBody>
      </p:sp>
      <p:sp>
        <p:nvSpPr>
          <p:cNvPr id="5" name="Footer Placeholder 4">
            <a:extLst>
              <a:ext uri="{FF2B5EF4-FFF2-40B4-BE49-F238E27FC236}">
                <a16:creationId xmlns:a16="http://schemas.microsoft.com/office/drawing/2014/main" id="{0F2B7EE1-3147-4BE7-96F9-004D13B6F64E}"/>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5BA80C91-AD06-4AB2-9E79-2B291F5E2391}"/>
              </a:ext>
            </a:extLst>
          </p:cNvPr>
          <p:cNvSpPr>
            <a:spLocks noGrp="1"/>
          </p:cNvSpPr>
          <p:nvPr>
            <p:ph type="sldNum" sz="quarter" idx="12"/>
          </p:nvPr>
        </p:nvSpPr>
        <p:spPr/>
        <p:txBody>
          <a:bodyPr/>
          <a:lstStyle/>
          <a:p>
            <a:fld id="{BC9495E7-E4CF-482F-8627-8137FBF314A7}" type="slidenum">
              <a:rPr lang="en-CA" smtClean="0"/>
              <a:t>‹#›</a:t>
            </a:fld>
            <a:endParaRPr lang="en-CA" dirty="0"/>
          </a:p>
        </p:txBody>
      </p:sp>
    </p:spTree>
    <p:extLst>
      <p:ext uri="{BB962C8B-B14F-4D97-AF65-F5344CB8AC3E}">
        <p14:creationId xmlns:p14="http://schemas.microsoft.com/office/powerpoint/2010/main" val="4034397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499676-66FE-48DB-A4E7-25B9E676B64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24513F86-9127-4B95-B4A6-0F91038663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9D96290-103A-4C6E-B86B-06173B5F13FD}"/>
              </a:ext>
            </a:extLst>
          </p:cNvPr>
          <p:cNvSpPr>
            <a:spLocks noGrp="1"/>
          </p:cNvSpPr>
          <p:nvPr>
            <p:ph type="dt" sz="half" idx="10"/>
          </p:nvPr>
        </p:nvSpPr>
        <p:spPr/>
        <p:txBody>
          <a:bodyPr/>
          <a:lstStyle/>
          <a:p>
            <a:fld id="{D27131C9-8EF6-431F-8054-AB3A9583B948}" type="datetimeFigureOut">
              <a:rPr lang="en-CA" smtClean="0"/>
              <a:t>2024-10-21</a:t>
            </a:fld>
            <a:endParaRPr lang="en-CA" dirty="0"/>
          </a:p>
        </p:txBody>
      </p:sp>
      <p:sp>
        <p:nvSpPr>
          <p:cNvPr id="5" name="Footer Placeholder 4">
            <a:extLst>
              <a:ext uri="{FF2B5EF4-FFF2-40B4-BE49-F238E27FC236}">
                <a16:creationId xmlns:a16="http://schemas.microsoft.com/office/drawing/2014/main" id="{CB927F54-A022-4395-BDD9-7F78E3B30A9B}"/>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7EA11247-4B5F-4308-9BCC-94E74B011B9E}"/>
              </a:ext>
            </a:extLst>
          </p:cNvPr>
          <p:cNvSpPr>
            <a:spLocks noGrp="1"/>
          </p:cNvSpPr>
          <p:nvPr>
            <p:ph type="sldNum" sz="quarter" idx="12"/>
          </p:nvPr>
        </p:nvSpPr>
        <p:spPr/>
        <p:txBody>
          <a:bodyPr/>
          <a:lstStyle/>
          <a:p>
            <a:fld id="{BC9495E7-E4CF-482F-8627-8137FBF314A7}" type="slidenum">
              <a:rPr lang="en-CA" smtClean="0"/>
              <a:t>‹#›</a:t>
            </a:fld>
            <a:endParaRPr lang="en-CA" dirty="0"/>
          </a:p>
        </p:txBody>
      </p:sp>
    </p:spTree>
    <p:extLst>
      <p:ext uri="{BB962C8B-B14F-4D97-AF65-F5344CB8AC3E}">
        <p14:creationId xmlns:p14="http://schemas.microsoft.com/office/powerpoint/2010/main" val="4165498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3A1DC6-7DC4-4510-A44B-A52C1BA9F6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D853A2DE-9DA7-4458-8B7A-77C2E65F23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24E1BD4-2F05-48BF-BA55-35CD69DAE7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7131C9-8EF6-431F-8054-AB3A9583B948}" type="datetimeFigureOut">
              <a:rPr lang="en-CA" smtClean="0"/>
              <a:t>2024-10-21</a:t>
            </a:fld>
            <a:endParaRPr lang="en-CA" dirty="0"/>
          </a:p>
        </p:txBody>
      </p:sp>
      <p:sp>
        <p:nvSpPr>
          <p:cNvPr id="5" name="Footer Placeholder 4">
            <a:extLst>
              <a:ext uri="{FF2B5EF4-FFF2-40B4-BE49-F238E27FC236}">
                <a16:creationId xmlns:a16="http://schemas.microsoft.com/office/drawing/2014/main" id="{5C472B68-36B3-426C-8B74-A7D9D573B4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a:extLst>
              <a:ext uri="{FF2B5EF4-FFF2-40B4-BE49-F238E27FC236}">
                <a16:creationId xmlns:a16="http://schemas.microsoft.com/office/drawing/2014/main" id="{6F49BB16-023A-4D93-8AF7-C5E248B32F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9495E7-E4CF-482F-8627-8137FBF314A7}" type="slidenum">
              <a:rPr lang="en-CA" smtClean="0"/>
              <a:t>‹#›</a:t>
            </a:fld>
            <a:endParaRPr lang="en-CA" dirty="0"/>
          </a:p>
        </p:txBody>
      </p:sp>
    </p:spTree>
    <p:extLst>
      <p:ext uri="{BB962C8B-B14F-4D97-AF65-F5344CB8AC3E}">
        <p14:creationId xmlns:p14="http://schemas.microsoft.com/office/powerpoint/2010/main" val="1248877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JP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3.JP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3.JP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JP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3.JP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3.JP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JPG"/><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adickieson@centrewellington.ca" TargetMode="External"/><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hyperlink" Target="mailto:ddonaldson@tritoneng.on.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5906175-2CBD-438E-A385-BE7D96E654DA}"/>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2000" y="4659084"/>
            <a:ext cx="12204000" cy="2198916"/>
          </a:xfrm>
          <a:prstGeom prst="rect">
            <a:avLst/>
          </a:prstGeom>
        </p:spPr>
      </p:pic>
      <p:pic>
        <p:nvPicPr>
          <p:cNvPr id="9" name="Picture 8">
            <a:extLst>
              <a:ext uri="{FF2B5EF4-FFF2-40B4-BE49-F238E27FC236}">
                <a16:creationId xmlns:a16="http://schemas.microsoft.com/office/drawing/2014/main" id="{2516FB42-FD21-461F-8EDE-E1E09FDB5FCF}"/>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204000" cy="1926771"/>
          </a:xfrm>
          <a:prstGeom prst="rect">
            <a:avLst/>
          </a:prstGeom>
        </p:spPr>
      </p:pic>
      <p:sp>
        <p:nvSpPr>
          <p:cNvPr id="13" name="TextBox 12">
            <a:extLst>
              <a:ext uri="{FF2B5EF4-FFF2-40B4-BE49-F238E27FC236}">
                <a16:creationId xmlns:a16="http://schemas.microsoft.com/office/drawing/2014/main" id="{6B992605-A1A3-4BEC-9E6D-C546FBE8B1FF}"/>
              </a:ext>
            </a:extLst>
          </p:cNvPr>
          <p:cNvSpPr txBox="1"/>
          <p:nvPr/>
        </p:nvSpPr>
        <p:spPr>
          <a:xfrm>
            <a:off x="0" y="2276377"/>
            <a:ext cx="12204000" cy="2151358"/>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Calibri Light" panose="020F0302020204030204"/>
                <a:ea typeface="+mn-ea"/>
                <a:cs typeface="+mn-cs"/>
              </a:rPr>
              <a:t>RECONSTRUCTION OF HILL STREET EAST </a:t>
            </a:r>
          </a:p>
          <a:p>
            <a:pPr marL="0" marR="0" lvl="0" indent="0" algn="ctr" defTabSz="914400" rtl="0" eaLnBrk="1" fontAlgn="auto" latinLnBrk="0" hangingPunct="1">
              <a:lnSpc>
                <a:spcPct val="90000"/>
              </a:lnSpc>
              <a:spcBef>
                <a:spcPts val="1200"/>
              </a:spcBef>
              <a:spcAft>
                <a:spcPts val="60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Calibri Light" panose="020F0302020204030204"/>
                <a:ea typeface="+mn-ea"/>
                <a:cs typeface="+mn-cs"/>
              </a:rPr>
              <a:t>(HERRICK STREET TO GARTSHORE STREET), </a:t>
            </a:r>
          </a:p>
          <a:p>
            <a:pPr marL="0" marR="0" lvl="0" indent="0" algn="ctr" defTabSz="914400" rtl="0" eaLnBrk="1" fontAlgn="auto" latinLnBrk="0" hangingPunct="1">
              <a:lnSpc>
                <a:spcPct val="90000"/>
              </a:lnSpc>
              <a:spcAft>
                <a:spcPts val="120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Calibri Light" panose="020F0302020204030204"/>
                <a:ea typeface="+mn-ea"/>
                <a:cs typeface="+mn-cs"/>
              </a:rPr>
              <a:t>FERGUS</a:t>
            </a:r>
            <a:endParaRPr kumimoji="0" lang="en-CA" sz="4800" b="0" i="0" u="none" strike="noStrike" kern="1200" cap="none" spc="0" normalizeH="0" baseline="0" noProof="0" dirty="0">
              <a:ln>
                <a:noFill/>
              </a:ln>
              <a:solidFill>
                <a:prstClr val="black"/>
              </a:solidFill>
              <a:effectLst/>
              <a:uLnTx/>
              <a:uFillTx/>
              <a:latin typeface="Calibri Light" panose="020F0302020204030204"/>
              <a:ea typeface="Times New Roman" panose="02020603050405020304" pitchFamily="18" charset="0"/>
              <a:cs typeface="+mn-cs"/>
            </a:endParaRPr>
          </a:p>
        </p:txBody>
      </p:sp>
    </p:spTree>
    <p:extLst>
      <p:ext uri="{BB962C8B-B14F-4D97-AF65-F5344CB8AC3E}">
        <p14:creationId xmlns:p14="http://schemas.microsoft.com/office/powerpoint/2010/main" val="2885712480"/>
      </p:ext>
    </p:extLst>
  </p:cSld>
  <p:clrMapOvr>
    <a:masterClrMapping/>
  </p:clrMapOvr>
  <mc:AlternateContent xmlns:mc="http://schemas.openxmlformats.org/markup-compatibility/2006" xmlns:p14="http://schemas.microsoft.com/office/powerpoint/2010/main">
    <mc:Choice Requires="p14">
      <p:transition spd="slow" p14:dur="2000" advTm="33579"/>
    </mc:Choice>
    <mc:Fallback xmlns="">
      <p:transition spd="slow" advTm="3357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D66346-A319-4C00-9727-93E825B9BA05}"/>
              </a:ext>
            </a:extLst>
          </p:cNvPr>
          <p:cNvSpPr/>
          <p:nvPr/>
        </p:nvSpPr>
        <p:spPr>
          <a:xfrm>
            <a:off x="0" y="0"/>
            <a:ext cx="10188000" cy="468000"/>
          </a:xfrm>
          <a:prstGeom prst="rect">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sp>
        <p:nvSpPr>
          <p:cNvPr id="5" name="Rectangle 4">
            <a:extLst>
              <a:ext uri="{FF2B5EF4-FFF2-40B4-BE49-F238E27FC236}">
                <a16:creationId xmlns:a16="http://schemas.microsoft.com/office/drawing/2014/main" id="{C8C6F33A-E4C2-4C87-BF99-F11F40327B23}"/>
              </a:ext>
            </a:extLst>
          </p:cNvPr>
          <p:cNvSpPr/>
          <p:nvPr/>
        </p:nvSpPr>
        <p:spPr>
          <a:xfrm>
            <a:off x="352338" y="327171"/>
            <a:ext cx="9540000" cy="46800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Rounded Corners 8">
            <a:extLst>
              <a:ext uri="{FF2B5EF4-FFF2-40B4-BE49-F238E27FC236}">
                <a16:creationId xmlns:a16="http://schemas.microsoft.com/office/drawing/2014/main" id="{9A6C747C-9D88-4654-8285-58E18894F944}"/>
              </a:ext>
            </a:extLst>
          </p:cNvPr>
          <p:cNvSpPr/>
          <p:nvPr/>
        </p:nvSpPr>
        <p:spPr>
          <a:xfrm>
            <a:off x="1572000" y="6390000"/>
            <a:ext cx="10620000" cy="468000"/>
          </a:xfrm>
          <a:prstGeom prst="roundRect">
            <a:avLst>
              <a:gd name="adj" fmla="val 1111"/>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Rounded Corners 9">
            <a:extLst>
              <a:ext uri="{FF2B5EF4-FFF2-40B4-BE49-F238E27FC236}">
                <a16:creationId xmlns:a16="http://schemas.microsoft.com/office/drawing/2014/main" id="{FAECE397-7B42-43DD-A0CE-3D939B2A2549}"/>
              </a:ext>
            </a:extLst>
          </p:cNvPr>
          <p:cNvSpPr/>
          <p:nvPr/>
        </p:nvSpPr>
        <p:spPr>
          <a:xfrm>
            <a:off x="1879134" y="6062829"/>
            <a:ext cx="9930045" cy="468000"/>
          </a:xfrm>
          <a:prstGeom prst="roundRect">
            <a:avLst>
              <a:gd name="adj" fmla="val 0"/>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pic>
        <p:nvPicPr>
          <p:cNvPr id="7" name="Picture 6">
            <a:extLst>
              <a:ext uri="{FF2B5EF4-FFF2-40B4-BE49-F238E27FC236}">
                <a16:creationId xmlns:a16="http://schemas.microsoft.com/office/drawing/2014/main" id="{9D1CB5CB-C7EC-4180-AD02-BE91556228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70" y="76489"/>
            <a:ext cx="1804431" cy="648000"/>
          </a:xfrm>
          <a:prstGeom prst="rect">
            <a:avLst/>
          </a:prstGeom>
        </p:spPr>
      </p:pic>
      <p:sp>
        <p:nvSpPr>
          <p:cNvPr id="2" name="Title 1">
            <a:extLst>
              <a:ext uri="{FF2B5EF4-FFF2-40B4-BE49-F238E27FC236}">
                <a16:creationId xmlns:a16="http://schemas.microsoft.com/office/drawing/2014/main" id="{13BEF76C-138B-448B-B9D9-435ADB0A0CBE}"/>
              </a:ext>
            </a:extLst>
          </p:cNvPr>
          <p:cNvSpPr>
            <a:spLocks noGrp="1"/>
          </p:cNvSpPr>
          <p:nvPr>
            <p:ph type="title"/>
          </p:nvPr>
        </p:nvSpPr>
        <p:spPr>
          <a:xfrm>
            <a:off x="352337" y="795171"/>
            <a:ext cx="11456841" cy="817417"/>
          </a:xfrm>
        </p:spPr>
        <p:txBody>
          <a:bodyPr>
            <a:normAutofit/>
          </a:bodyPr>
          <a:lstStyle/>
          <a:p>
            <a:pPr>
              <a:lnSpc>
                <a:spcPct val="100000"/>
              </a:lnSpc>
              <a:spcAft>
                <a:spcPts val="1200"/>
              </a:spcAft>
            </a:pPr>
            <a:r>
              <a:rPr lang="en-CA" sz="4000" b="1" dirty="0">
                <a:latin typeface="+mj-lt"/>
              </a:rPr>
              <a:t>Introduction and Purpose</a:t>
            </a:r>
            <a:endParaRPr lang="en-CA" sz="4000" kern="0" dirty="0"/>
          </a:p>
        </p:txBody>
      </p:sp>
      <p:sp>
        <p:nvSpPr>
          <p:cNvPr id="12" name="Content Placeholder 11">
            <a:extLst>
              <a:ext uri="{FF2B5EF4-FFF2-40B4-BE49-F238E27FC236}">
                <a16:creationId xmlns:a16="http://schemas.microsoft.com/office/drawing/2014/main" id="{25D5EF55-7514-4434-967A-4B016F4237F9}"/>
              </a:ext>
            </a:extLst>
          </p:cNvPr>
          <p:cNvSpPr>
            <a:spLocks noGrp="1"/>
          </p:cNvSpPr>
          <p:nvPr>
            <p:ph idx="1"/>
          </p:nvPr>
        </p:nvSpPr>
        <p:spPr>
          <a:xfrm>
            <a:off x="382821" y="1825625"/>
            <a:ext cx="11426357" cy="4237204"/>
          </a:xfrm>
        </p:spPr>
        <p:txBody>
          <a:bodyPr>
            <a:normAutofit lnSpcReduction="10000"/>
          </a:bodyPr>
          <a:lstStyle/>
          <a:p>
            <a:pPr marL="0" lvl="0" indent="0">
              <a:buNone/>
            </a:pPr>
            <a:r>
              <a:rPr lang="en-CA" sz="3200" dirty="0">
                <a:effectLst/>
                <a:ea typeface="Times New Roman" panose="02020603050405020304" pitchFamily="18" charset="0"/>
              </a:rPr>
              <a:t>Welcome to the Virtual Open House for the Reconstruction of </a:t>
            </a:r>
          </a:p>
          <a:p>
            <a:pPr marL="0" lvl="0" indent="0">
              <a:spcBef>
                <a:spcPts val="0"/>
              </a:spcBef>
              <a:spcAft>
                <a:spcPts val="1000"/>
              </a:spcAft>
              <a:buNone/>
            </a:pPr>
            <a:r>
              <a:rPr lang="en-CA" sz="3200" dirty="0">
                <a:effectLst/>
                <a:ea typeface="Times New Roman" panose="02020603050405020304" pitchFamily="18" charset="0"/>
              </a:rPr>
              <a:t>Hill Street East, Fergus starting in the spring of 2025. The purpose of this Open House is to:</a:t>
            </a:r>
            <a:endParaRPr lang="en-CA" sz="3200" dirty="0">
              <a:effectLst/>
              <a:ea typeface="Calibri" panose="020F0502020204030204" pitchFamily="34" charset="0"/>
            </a:endParaRPr>
          </a:p>
          <a:p>
            <a:pPr marL="853200" lvl="1" indent="-457200">
              <a:spcBef>
                <a:spcPts val="600"/>
              </a:spcBef>
            </a:pPr>
            <a:r>
              <a:rPr lang="en-CA" sz="3200" dirty="0">
                <a:effectLst/>
                <a:ea typeface="Times New Roman" panose="02020603050405020304" pitchFamily="18" charset="0"/>
              </a:rPr>
              <a:t>Provide an Opportunity to Understand the Project</a:t>
            </a:r>
            <a:endParaRPr lang="en-CA" sz="3200" dirty="0">
              <a:effectLst/>
              <a:ea typeface="Calibri" panose="020F0502020204030204" pitchFamily="34" charset="0"/>
            </a:endParaRPr>
          </a:p>
          <a:p>
            <a:pPr marL="853200" lvl="1" indent="-457200">
              <a:spcBef>
                <a:spcPts val="600"/>
              </a:spcBef>
            </a:pPr>
            <a:r>
              <a:rPr lang="en-CA" sz="3200" dirty="0">
                <a:effectLst/>
                <a:ea typeface="Times New Roman" panose="02020603050405020304" pitchFamily="18" charset="0"/>
              </a:rPr>
              <a:t>Review the Construction Plans</a:t>
            </a:r>
            <a:endParaRPr lang="en-CA" sz="3200" dirty="0">
              <a:effectLst/>
              <a:ea typeface="Calibri" panose="020F0502020204030204" pitchFamily="34" charset="0"/>
            </a:endParaRPr>
          </a:p>
          <a:p>
            <a:pPr marL="853200" lvl="1" indent="-457200">
              <a:spcBef>
                <a:spcPts val="600"/>
              </a:spcBef>
            </a:pPr>
            <a:r>
              <a:rPr lang="en-CA" sz="3200" dirty="0">
                <a:effectLst/>
                <a:ea typeface="Times New Roman" panose="02020603050405020304" pitchFamily="18" charset="0"/>
              </a:rPr>
              <a:t>Learn what you can expect before and during construction</a:t>
            </a:r>
            <a:endParaRPr lang="en-CA" sz="3200" dirty="0">
              <a:effectLst/>
              <a:ea typeface="Calibri" panose="020F0502020204030204" pitchFamily="34" charset="0"/>
            </a:endParaRPr>
          </a:p>
          <a:p>
            <a:pPr marL="853200" lvl="1" indent="-457200">
              <a:spcBef>
                <a:spcPts val="600"/>
              </a:spcBef>
            </a:pPr>
            <a:r>
              <a:rPr lang="en-CA" sz="3200" dirty="0">
                <a:effectLst/>
                <a:ea typeface="Times New Roman" panose="02020603050405020304" pitchFamily="18" charset="0"/>
              </a:rPr>
              <a:t>Provide expected Timelines and Next Steps</a:t>
            </a:r>
            <a:endParaRPr lang="en-CA" sz="3200" dirty="0">
              <a:effectLst/>
              <a:ea typeface="Calibri" panose="020F0502020204030204" pitchFamily="34" charset="0"/>
            </a:endParaRPr>
          </a:p>
          <a:p>
            <a:pPr marL="853200" lvl="1" indent="-457200">
              <a:spcBef>
                <a:spcPts val="600"/>
              </a:spcBef>
            </a:pPr>
            <a:r>
              <a:rPr lang="en-CA" sz="3200" dirty="0">
                <a:effectLst/>
                <a:ea typeface="Times New Roman" panose="02020603050405020304" pitchFamily="18" charset="0"/>
              </a:rPr>
              <a:t>Provide contact </a:t>
            </a:r>
            <a:r>
              <a:rPr lang="en-CA" sz="3200" dirty="0">
                <a:ea typeface="Times New Roman" panose="02020603050405020304" pitchFamily="18" charset="0"/>
              </a:rPr>
              <a:t>i</a:t>
            </a:r>
            <a:r>
              <a:rPr lang="en-CA" sz="3200" dirty="0">
                <a:effectLst/>
                <a:ea typeface="Times New Roman" panose="02020603050405020304" pitchFamily="18" charset="0"/>
              </a:rPr>
              <a:t>nformation should you have any questions or wish to discuss the project in further detail</a:t>
            </a:r>
          </a:p>
        </p:txBody>
      </p:sp>
      <p:pic>
        <p:nvPicPr>
          <p:cNvPr id="3" name="Picture 2" descr="A logo for a company&#10;&#10;Description automatically generated">
            <a:extLst>
              <a:ext uri="{FF2B5EF4-FFF2-40B4-BE49-F238E27FC236}">
                <a16:creationId xmlns:a16="http://schemas.microsoft.com/office/drawing/2014/main" id="{C66BDB98-4C63-8E2B-F63F-DBC6D6C9A97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634" y="6161493"/>
            <a:ext cx="1409679" cy="648000"/>
          </a:xfrm>
          <a:prstGeom prst="rect">
            <a:avLst/>
          </a:prstGeom>
        </p:spPr>
      </p:pic>
    </p:spTree>
    <p:extLst>
      <p:ext uri="{BB962C8B-B14F-4D97-AF65-F5344CB8AC3E}">
        <p14:creationId xmlns:p14="http://schemas.microsoft.com/office/powerpoint/2010/main" val="2466349422"/>
      </p:ext>
    </p:extLst>
  </p:cSld>
  <p:clrMapOvr>
    <a:masterClrMapping/>
  </p:clrMapOvr>
  <mc:AlternateContent xmlns:mc="http://schemas.openxmlformats.org/markup-compatibility/2006" xmlns:p14="http://schemas.microsoft.com/office/powerpoint/2010/main">
    <mc:Choice Requires="p14">
      <p:transition spd="slow" p14:dur="2000" advTm="34717"/>
    </mc:Choice>
    <mc:Fallback xmlns="">
      <p:transition spd="slow" advTm="3471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D66346-A319-4C00-9727-93E825B9BA05}"/>
              </a:ext>
            </a:extLst>
          </p:cNvPr>
          <p:cNvSpPr/>
          <p:nvPr/>
        </p:nvSpPr>
        <p:spPr>
          <a:xfrm>
            <a:off x="0" y="0"/>
            <a:ext cx="10188000" cy="468000"/>
          </a:xfrm>
          <a:prstGeom prst="rect">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sp>
        <p:nvSpPr>
          <p:cNvPr id="5" name="Rectangle 4">
            <a:extLst>
              <a:ext uri="{FF2B5EF4-FFF2-40B4-BE49-F238E27FC236}">
                <a16:creationId xmlns:a16="http://schemas.microsoft.com/office/drawing/2014/main" id="{C8C6F33A-E4C2-4C87-BF99-F11F40327B23}"/>
              </a:ext>
            </a:extLst>
          </p:cNvPr>
          <p:cNvSpPr/>
          <p:nvPr/>
        </p:nvSpPr>
        <p:spPr>
          <a:xfrm>
            <a:off x="352338" y="327171"/>
            <a:ext cx="9540000" cy="46800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Rounded Corners 8">
            <a:extLst>
              <a:ext uri="{FF2B5EF4-FFF2-40B4-BE49-F238E27FC236}">
                <a16:creationId xmlns:a16="http://schemas.microsoft.com/office/drawing/2014/main" id="{9A6C747C-9D88-4654-8285-58E18894F944}"/>
              </a:ext>
            </a:extLst>
          </p:cNvPr>
          <p:cNvSpPr/>
          <p:nvPr/>
        </p:nvSpPr>
        <p:spPr>
          <a:xfrm>
            <a:off x="1572000" y="6390000"/>
            <a:ext cx="10620000" cy="468000"/>
          </a:xfrm>
          <a:prstGeom prst="roundRect">
            <a:avLst>
              <a:gd name="adj" fmla="val 1111"/>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Rounded Corners 9">
            <a:extLst>
              <a:ext uri="{FF2B5EF4-FFF2-40B4-BE49-F238E27FC236}">
                <a16:creationId xmlns:a16="http://schemas.microsoft.com/office/drawing/2014/main" id="{FAECE397-7B42-43DD-A0CE-3D939B2A2549}"/>
              </a:ext>
            </a:extLst>
          </p:cNvPr>
          <p:cNvSpPr/>
          <p:nvPr/>
        </p:nvSpPr>
        <p:spPr>
          <a:xfrm>
            <a:off x="1879134" y="6062829"/>
            <a:ext cx="9930045" cy="468000"/>
          </a:xfrm>
          <a:prstGeom prst="roundRect">
            <a:avLst>
              <a:gd name="adj" fmla="val 0"/>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pic>
        <p:nvPicPr>
          <p:cNvPr id="7" name="Picture 6">
            <a:extLst>
              <a:ext uri="{FF2B5EF4-FFF2-40B4-BE49-F238E27FC236}">
                <a16:creationId xmlns:a16="http://schemas.microsoft.com/office/drawing/2014/main" id="{9D1CB5CB-C7EC-4180-AD02-BE91556228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70" y="76489"/>
            <a:ext cx="1804431" cy="648000"/>
          </a:xfrm>
          <a:prstGeom prst="rect">
            <a:avLst/>
          </a:prstGeom>
        </p:spPr>
      </p:pic>
      <p:sp>
        <p:nvSpPr>
          <p:cNvPr id="2" name="Title 1">
            <a:extLst>
              <a:ext uri="{FF2B5EF4-FFF2-40B4-BE49-F238E27FC236}">
                <a16:creationId xmlns:a16="http://schemas.microsoft.com/office/drawing/2014/main" id="{13BEF76C-138B-448B-B9D9-435ADB0A0CBE}"/>
              </a:ext>
            </a:extLst>
          </p:cNvPr>
          <p:cNvSpPr>
            <a:spLocks noGrp="1"/>
          </p:cNvSpPr>
          <p:nvPr>
            <p:ph type="title"/>
          </p:nvPr>
        </p:nvSpPr>
        <p:spPr>
          <a:xfrm>
            <a:off x="352337" y="795171"/>
            <a:ext cx="11456841" cy="817417"/>
          </a:xfrm>
        </p:spPr>
        <p:txBody>
          <a:bodyPr>
            <a:normAutofit/>
          </a:bodyPr>
          <a:lstStyle/>
          <a:p>
            <a:pPr>
              <a:lnSpc>
                <a:spcPct val="100000"/>
              </a:lnSpc>
              <a:spcAft>
                <a:spcPts val="1200"/>
              </a:spcAft>
            </a:pPr>
            <a:r>
              <a:rPr lang="en-CA" sz="4000" b="1" dirty="0">
                <a:latin typeface="+mj-lt"/>
              </a:rPr>
              <a:t>Project Location</a:t>
            </a:r>
            <a:endParaRPr lang="en-CA" sz="4000" kern="0" dirty="0"/>
          </a:p>
        </p:txBody>
      </p:sp>
      <p:pic>
        <p:nvPicPr>
          <p:cNvPr id="3" name="Picture 2" descr="A logo for a company&#10;&#10;Description automatically generated">
            <a:extLst>
              <a:ext uri="{FF2B5EF4-FFF2-40B4-BE49-F238E27FC236}">
                <a16:creationId xmlns:a16="http://schemas.microsoft.com/office/drawing/2014/main" id="{BC679A41-B024-8AF1-7AFD-D1F8D45A5EF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634" y="6161493"/>
            <a:ext cx="1409679" cy="648000"/>
          </a:xfrm>
          <a:prstGeom prst="rect">
            <a:avLst/>
          </a:prstGeom>
        </p:spPr>
      </p:pic>
      <p:pic>
        <p:nvPicPr>
          <p:cNvPr id="15" name="Content Placeholder 14" descr="A map of a city&#10;&#10;Description automatically generated">
            <a:extLst>
              <a:ext uri="{FF2B5EF4-FFF2-40B4-BE49-F238E27FC236}">
                <a16:creationId xmlns:a16="http://schemas.microsoft.com/office/drawing/2014/main" id="{4663042E-979B-32D9-A568-2AB114C9D107}"/>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a:stretch/>
        </p:blipFill>
        <p:spPr>
          <a:xfrm>
            <a:off x="3028679" y="1392950"/>
            <a:ext cx="6104155" cy="4608000"/>
          </a:xfrm>
        </p:spPr>
      </p:pic>
    </p:spTree>
    <p:extLst>
      <p:ext uri="{BB962C8B-B14F-4D97-AF65-F5344CB8AC3E}">
        <p14:creationId xmlns:p14="http://schemas.microsoft.com/office/powerpoint/2010/main" val="67359150"/>
      </p:ext>
    </p:extLst>
  </p:cSld>
  <p:clrMapOvr>
    <a:masterClrMapping/>
  </p:clrMapOvr>
  <mc:AlternateContent xmlns:mc="http://schemas.openxmlformats.org/markup-compatibility/2006" xmlns:p14="http://schemas.microsoft.com/office/powerpoint/2010/main">
    <mc:Choice Requires="p14">
      <p:transition spd="slow" p14:dur="2000" advTm="23223"/>
    </mc:Choice>
    <mc:Fallback xmlns="">
      <p:transition spd="slow" advTm="23223"/>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D66346-A319-4C00-9727-93E825B9BA05}"/>
              </a:ext>
            </a:extLst>
          </p:cNvPr>
          <p:cNvSpPr/>
          <p:nvPr/>
        </p:nvSpPr>
        <p:spPr>
          <a:xfrm>
            <a:off x="0" y="0"/>
            <a:ext cx="10188000" cy="468000"/>
          </a:xfrm>
          <a:prstGeom prst="rect">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sp>
        <p:nvSpPr>
          <p:cNvPr id="5" name="Rectangle 4">
            <a:extLst>
              <a:ext uri="{FF2B5EF4-FFF2-40B4-BE49-F238E27FC236}">
                <a16:creationId xmlns:a16="http://schemas.microsoft.com/office/drawing/2014/main" id="{C8C6F33A-E4C2-4C87-BF99-F11F40327B23}"/>
              </a:ext>
            </a:extLst>
          </p:cNvPr>
          <p:cNvSpPr/>
          <p:nvPr/>
        </p:nvSpPr>
        <p:spPr>
          <a:xfrm>
            <a:off x="352338" y="327171"/>
            <a:ext cx="9540000" cy="46800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Rounded Corners 8">
            <a:extLst>
              <a:ext uri="{FF2B5EF4-FFF2-40B4-BE49-F238E27FC236}">
                <a16:creationId xmlns:a16="http://schemas.microsoft.com/office/drawing/2014/main" id="{9A6C747C-9D88-4654-8285-58E18894F944}"/>
              </a:ext>
            </a:extLst>
          </p:cNvPr>
          <p:cNvSpPr/>
          <p:nvPr/>
        </p:nvSpPr>
        <p:spPr>
          <a:xfrm>
            <a:off x="1572000" y="6390000"/>
            <a:ext cx="10620000" cy="468000"/>
          </a:xfrm>
          <a:prstGeom prst="roundRect">
            <a:avLst>
              <a:gd name="adj" fmla="val 1111"/>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Rounded Corners 9">
            <a:extLst>
              <a:ext uri="{FF2B5EF4-FFF2-40B4-BE49-F238E27FC236}">
                <a16:creationId xmlns:a16="http://schemas.microsoft.com/office/drawing/2014/main" id="{FAECE397-7B42-43DD-A0CE-3D939B2A2549}"/>
              </a:ext>
            </a:extLst>
          </p:cNvPr>
          <p:cNvSpPr/>
          <p:nvPr/>
        </p:nvSpPr>
        <p:spPr>
          <a:xfrm>
            <a:off x="1879134" y="6062829"/>
            <a:ext cx="9930045" cy="468000"/>
          </a:xfrm>
          <a:prstGeom prst="roundRect">
            <a:avLst>
              <a:gd name="adj" fmla="val 0"/>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pic>
        <p:nvPicPr>
          <p:cNvPr id="7" name="Picture 6">
            <a:extLst>
              <a:ext uri="{FF2B5EF4-FFF2-40B4-BE49-F238E27FC236}">
                <a16:creationId xmlns:a16="http://schemas.microsoft.com/office/drawing/2014/main" id="{9D1CB5CB-C7EC-4180-AD02-BE91556228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70" y="76489"/>
            <a:ext cx="1804431" cy="648000"/>
          </a:xfrm>
          <a:prstGeom prst="rect">
            <a:avLst/>
          </a:prstGeom>
        </p:spPr>
      </p:pic>
      <p:sp>
        <p:nvSpPr>
          <p:cNvPr id="2" name="Title 1">
            <a:extLst>
              <a:ext uri="{FF2B5EF4-FFF2-40B4-BE49-F238E27FC236}">
                <a16:creationId xmlns:a16="http://schemas.microsoft.com/office/drawing/2014/main" id="{11D67D4F-08F4-4335-B580-85AE35F5E584}"/>
              </a:ext>
            </a:extLst>
          </p:cNvPr>
          <p:cNvSpPr>
            <a:spLocks noGrp="1"/>
          </p:cNvSpPr>
          <p:nvPr>
            <p:ph type="title"/>
          </p:nvPr>
        </p:nvSpPr>
        <p:spPr>
          <a:xfrm>
            <a:off x="352337" y="795172"/>
            <a:ext cx="11456841" cy="648000"/>
          </a:xfrm>
        </p:spPr>
        <p:txBody>
          <a:bodyPr>
            <a:noAutofit/>
          </a:bodyPr>
          <a:lstStyle/>
          <a:p>
            <a:r>
              <a:rPr lang="en-CA" b="1" dirty="0"/>
              <a:t>Purpose for Reconstruction</a:t>
            </a:r>
          </a:p>
        </p:txBody>
      </p:sp>
      <p:sp>
        <p:nvSpPr>
          <p:cNvPr id="17" name="TextBox 16">
            <a:extLst>
              <a:ext uri="{FF2B5EF4-FFF2-40B4-BE49-F238E27FC236}">
                <a16:creationId xmlns:a16="http://schemas.microsoft.com/office/drawing/2014/main" id="{85A7805C-CA1B-4D33-AB9A-160CA33D4223}"/>
              </a:ext>
            </a:extLst>
          </p:cNvPr>
          <p:cNvSpPr txBox="1"/>
          <p:nvPr/>
        </p:nvSpPr>
        <p:spPr>
          <a:xfrm>
            <a:off x="1572000" y="4951404"/>
            <a:ext cx="3606529" cy="338554"/>
          </a:xfrm>
          <a:prstGeom prst="rect">
            <a:avLst/>
          </a:prstGeom>
          <a:noFill/>
        </p:spPr>
        <p:txBody>
          <a:bodyPr wrap="square" rtlCol="0">
            <a:spAutoFit/>
          </a:bodyPr>
          <a:lstStyle/>
          <a:p>
            <a:r>
              <a:rPr lang="en-CA" sz="1600" dirty="0"/>
              <a:t>Cast-In-Place Sanitary Maintenance Hole </a:t>
            </a:r>
          </a:p>
        </p:txBody>
      </p:sp>
      <p:sp>
        <p:nvSpPr>
          <p:cNvPr id="19" name="TextBox 18">
            <a:extLst>
              <a:ext uri="{FF2B5EF4-FFF2-40B4-BE49-F238E27FC236}">
                <a16:creationId xmlns:a16="http://schemas.microsoft.com/office/drawing/2014/main" id="{2589E174-9919-4B93-B14F-B665D2750B7B}"/>
              </a:ext>
            </a:extLst>
          </p:cNvPr>
          <p:cNvSpPr txBox="1"/>
          <p:nvPr/>
        </p:nvSpPr>
        <p:spPr>
          <a:xfrm>
            <a:off x="626470" y="5501263"/>
            <a:ext cx="10939059" cy="400110"/>
          </a:xfrm>
          <a:prstGeom prst="rect">
            <a:avLst/>
          </a:prstGeom>
          <a:noFill/>
        </p:spPr>
        <p:txBody>
          <a:bodyPr wrap="square" rtlCol="0">
            <a:spAutoFit/>
          </a:bodyPr>
          <a:lstStyle/>
          <a:p>
            <a:pPr algn="ctr"/>
            <a:r>
              <a:rPr lang="en-CA" sz="2000" dirty="0"/>
              <a:t>Underground sanitary and water infrastructure is aging and reaching the end of its service life.</a:t>
            </a:r>
          </a:p>
        </p:txBody>
      </p:sp>
      <p:sp>
        <p:nvSpPr>
          <p:cNvPr id="20" name="TextBox 19">
            <a:extLst>
              <a:ext uri="{FF2B5EF4-FFF2-40B4-BE49-F238E27FC236}">
                <a16:creationId xmlns:a16="http://schemas.microsoft.com/office/drawing/2014/main" id="{BFC948E9-B027-4DC4-AEB6-C2C911B40A7E}"/>
              </a:ext>
            </a:extLst>
          </p:cNvPr>
          <p:cNvSpPr txBox="1"/>
          <p:nvPr/>
        </p:nvSpPr>
        <p:spPr>
          <a:xfrm>
            <a:off x="8616197" y="4897315"/>
            <a:ext cx="1670873" cy="338554"/>
          </a:xfrm>
          <a:prstGeom prst="rect">
            <a:avLst/>
          </a:prstGeom>
          <a:noFill/>
        </p:spPr>
        <p:txBody>
          <a:bodyPr wrap="square" rtlCol="0">
            <a:spAutoFit/>
          </a:bodyPr>
          <a:lstStyle/>
          <a:p>
            <a:r>
              <a:rPr lang="en-CA" sz="1600" dirty="0"/>
              <a:t>Watermain break</a:t>
            </a:r>
          </a:p>
        </p:txBody>
      </p:sp>
      <p:pic>
        <p:nvPicPr>
          <p:cNvPr id="8" name="Picture 7">
            <a:extLst>
              <a:ext uri="{FF2B5EF4-FFF2-40B4-BE49-F238E27FC236}">
                <a16:creationId xmlns:a16="http://schemas.microsoft.com/office/drawing/2014/main" id="{84A22DF4-031E-4574-927D-FC7A7DEAC5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1140" y="1597468"/>
            <a:ext cx="4721312" cy="315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Content Placeholder 17" descr="A metal ladder in a hole&#10;&#10;Description automatically generated">
            <a:extLst>
              <a:ext uri="{FF2B5EF4-FFF2-40B4-BE49-F238E27FC236}">
                <a16:creationId xmlns:a16="http://schemas.microsoft.com/office/drawing/2014/main" id="{B795BE7F-FDC1-4BDB-F85E-2D56E8AF1F1F}"/>
              </a:ext>
            </a:extLst>
          </p:cNvPr>
          <p:cNvPicPr>
            <a:picLocks noGrp="1" noChangeAspect="1"/>
          </p:cNvPicPr>
          <p:nvPr>
            <p:ph idx="1"/>
          </p:nvPr>
        </p:nvPicPr>
        <p:blipFill>
          <a:blip r:embed="rId4" cstate="hqprint">
            <a:extLst>
              <a:ext uri="{28A0092B-C50C-407E-A947-70E740481C1C}">
                <a14:useLocalDpi xmlns:a14="http://schemas.microsoft.com/office/drawing/2010/main" val="0"/>
              </a:ext>
            </a:extLst>
          </a:blip>
          <a:stretch>
            <a:fillRect/>
          </a:stretch>
        </p:blipFill>
        <p:spPr>
          <a:xfrm>
            <a:off x="626470" y="1590099"/>
            <a:ext cx="6063992" cy="3150000"/>
          </a:xfrm>
          <a:ln w="38100">
            <a:solidFill>
              <a:schemeClr val="tx1"/>
            </a:solidFill>
          </a:ln>
          <a:effectLst>
            <a:outerShdw blurRad="50800" dist="38100" dir="2700000" algn="tl" rotWithShape="0">
              <a:schemeClr val="tx1">
                <a:alpha val="43000"/>
              </a:schemeClr>
            </a:outerShdw>
          </a:effectLst>
        </p:spPr>
      </p:pic>
      <p:pic>
        <p:nvPicPr>
          <p:cNvPr id="21" name="Picture 20" descr="A logo for a company&#10;&#10;Description automatically generated">
            <a:extLst>
              <a:ext uri="{FF2B5EF4-FFF2-40B4-BE49-F238E27FC236}">
                <a16:creationId xmlns:a16="http://schemas.microsoft.com/office/drawing/2014/main" id="{4BAD2A4C-675D-AD03-6D11-A96072892CF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6634" y="6161493"/>
            <a:ext cx="1409679" cy="648000"/>
          </a:xfrm>
          <a:prstGeom prst="rect">
            <a:avLst/>
          </a:prstGeom>
        </p:spPr>
      </p:pic>
    </p:spTree>
    <p:extLst>
      <p:ext uri="{BB962C8B-B14F-4D97-AF65-F5344CB8AC3E}">
        <p14:creationId xmlns:p14="http://schemas.microsoft.com/office/powerpoint/2010/main" val="978348416"/>
      </p:ext>
    </p:extLst>
  </p:cSld>
  <p:clrMapOvr>
    <a:masterClrMapping/>
  </p:clrMapOvr>
  <mc:AlternateContent xmlns:mc="http://schemas.openxmlformats.org/markup-compatibility/2006" xmlns:p14="http://schemas.microsoft.com/office/powerpoint/2010/main">
    <mc:Choice Requires="p14">
      <p:transition spd="slow" p14:dur="2000" advTm="30398"/>
    </mc:Choice>
    <mc:Fallback xmlns="">
      <p:transition spd="slow" advTm="3039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D66346-A319-4C00-9727-93E825B9BA05}"/>
              </a:ext>
            </a:extLst>
          </p:cNvPr>
          <p:cNvSpPr/>
          <p:nvPr/>
        </p:nvSpPr>
        <p:spPr>
          <a:xfrm>
            <a:off x="0" y="0"/>
            <a:ext cx="10188000" cy="468000"/>
          </a:xfrm>
          <a:prstGeom prst="rect">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sp>
        <p:nvSpPr>
          <p:cNvPr id="5" name="Rectangle 4">
            <a:extLst>
              <a:ext uri="{FF2B5EF4-FFF2-40B4-BE49-F238E27FC236}">
                <a16:creationId xmlns:a16="http://schemas.microsoft.com/office/drawing/2014/main" id="{C8C6F33A-E4C2-4C87-BF99-F11F40327B23}"/>
              </a:ext>
            </a:extLst>
          </p:cNvPr>
          <p:cNvSpPr/>
          <p:nvPr/>
        </p:nvSpPr>
        <p:spPr>
          <a:xfrm>
            <a:off x="352338" y="327171"/>
            <a:ext cx="9540000" cy="46800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Rounded Corners 8">
            <a:extLst>
              <a:ext uri="{FF2B5EF4-FFF2-40B4-BE49-F238E27FC236}">
                <a16:creationId xmlns:a16="http://schemas.microsoft.com/office/drawing/2014/main" id="{9A6C747C-9D88-4654-8285-58E18894F944}"/>
              </a:ext>
            </a:extLst>
          </p:cNvPr>
          <p:cNvSpPr/>
          <p:nvPr/>
        </p:nvSpPr>
        <p:spPr>
          <a:xfrm>
            <a:off x="1572000" y="6390000"/>
            <a:ext cx="10620000" cy="468000"/>
          </a:xfrm>
          <a:prstGeom prst="roundRect">
            <a:avLst>
              <a:gd name="adj" fmla="val 1111"/>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Rounded Corners 9">
            <a:extLst>
              <a:ext uri="{FF2B5EF4-FFF2-40B4-BE49-F238E27FC236}">
                <a16:creationId xmlns:a16="http://schemas.microsoft.com/office/drawing/2014/main" id="{FAECE397-7B42-43DD-A0CE-3D939B2A2549}"/>
              </a:ext>
            </a:extLst>
          </p:cNvPr>
          <p:cNvSpPr/>
          <p:nvPr/>
        </p:nvSpPr>
        <p:spPr>
          <a:xfrm>
            <a:off x="1879134" y="6062829"/>
            <a:ext cx="9930045" cy="468000"/>
          </a:xfrm>
          <a:prstGeom prst="roundRect">
            <a:avLst>
              <a:gd name="adj" fmla="val 0"/>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pic>
        <p:nvPicPr>
          <p:cNvPr id="7" name="Picture 6">
            <a:extLst>
              <a:ext uri="{FF2B5EF4-FFF2-40B4-BE49-F238E27FC236}">
                <a16:creationId xmlns:a16="http://schemas.microsoft.com/office/drawing/2014/main" id="{9D1CB5CB-C7EC-4180-AD02-BE91556228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70" y="76489"/>
            <a:ext cx="1804431" cy="648000"/>
          </a:xfrm>
          <a:prstGeom prst="rect">
            <a:avLst/>
          </a:prstGeom>
        </p:spPr>
      </p:pic>
      <p:sp>
        <p:nvSpPr>
          <p:cNvPr id="2" name="Title 1">
            <a:extLst>
              <a:ext uri="{FF2B5EF4-FFF2-40B4-BE49-F238E27FC236}">
                <a16:creationId xmlns:a16="http://schemas.microsoft.com/office/drawing/2014/main" id="{11D67D4F-08F4-4335-B580-85AE35F5E584}"/>
              </a:ext>
            </a:extLst>
          </p:cNvPr>
          <p:cNvSpPr>
            <a:spLocks noGrp="1"/>
          </p:cNvSpPr>
          <p:nvPr>
            <p:ph type="title"/>
          </p:nvPr>
        </p:nvSpPr>
        <p:spPr>
          <a:xfrm>
            <a:off x="352337" y="795172"/>
            <a:ext cx="11456841" cy="648000"/>
          </a:xfrm>
        </p:spPr>
        <p:txBody>
          <a:bodyPr>
            <a:noAutofit/>
          </a:bodyPr>
          <a:lstStyle/>
          <a:p>
            <a:r>
              <a:rPr lang="en-CA" b="1" dirty="0"/>
              <a:t>Purpose for Reconstruction</a:t>
            </a:r>
          </a:p>
        </p:txBody>
      </p:sp>
      <p:sp>
        <p:nvSpPr>
          <p:cNvPr id="18" name="TextBox 17">
            <a:extLst>
              <a:ext uri="{FF2B5EF4-FFF2-40B4-BE49-F238E27FC236}">
                <a16:creationId xmlns:a16="http://schemas.microsoft.com/office/drawing/2014/main" id="{A378A200-3A54-411D-B752-DB4249C24BD4}"/>
              </a:ext>
            </a:extLst>
          </p:cNvPr>
          <p:cNvSpPr txBox="1"/>
          <p:nvPr/>
        </p:nvSpPr>
        <p:spPr>
          <a:xfrm>
            <a:off x="6533647" y="5100031"/>
            <a:ext cx="4705350" cy="923330"/>
          </a:xfrm>
          <a:prstGeom prst="rect">
            <a:avLst/>
          </a:prstGeom>
          <a:noFill/>
        </p:spPr>
        <p:txBody>
          <a:bodyPr wrap="square" rtlCol="0">
            <a:spAutoFit/>
          </a:bodyPr>
          <a:lstStyle/>
          <a:p>
            <a:pPr algn="ctr"/>
            <a:r>
              <a:rPr lang="en-CA" dirty="0"/>
              <a:t>Existing road cross section is rural complete with ditches and driveway culverts.  No existing sidewalks for pedestrian traffic.</a:t>
            </a:r>
          </a:p>
        </p:txBody>
      </p:sp>
      <p:sp>
        <p:nvSpPr>
          <p:cNvPr id="21" name="TextBox 20">
            <a:extLst>
              <a:ext uri="{FF2B5EF4-FFF2-40B4-BE49-F238E27FC236}">
                <a16:creationId xmlns:a16="http://schemas.microsoft.com/office/drawing/2014/main" id="{769750E6-448A-449F-BF01-41E95D3B2087}"/>
              </a:ext>
            </a:extLst>
          </p:cNvPr>
          <p:cNvSpPr txBox="1"/>
          <p:nvPr/>
        </p:nvSpPr>
        <p:spPr>
          <a:xfrm>
            <a:off x="7365748" y="4836517"/>
            <a:ext cx="3041149" cy="338554"/>
          </a:xfrm>
          <a:prstGeom prst="rect">
            <a:avLst/>
          </a:prstGeom>
          <a:noFill/>
        </p:spPr>
        <p:txBody>
          <a:bodyPr wrap="square" rtlCol="0">
            <a:spAutoFit/>
          </a:bodyPr>
          <a:lstStyle/>
          <a:p>
            <a:r>
              <a:rPr lang="en-CA" sz="1600" dirty="0"/>
              <a:t>Hill Street East Rural Cross Section</a:t>
            </a:r>
          </a:p>
        </p:txBody>
      </p:sp>
      <p:sp>
        <p:nvSpPr>
          <p:cNvPr id="24" name="TextBox 23">
            <a:extLst>
              <a:ext uri="{FF2B5EF4-FFF2-40B4-BE49-F238E27FC236}">
                <a16:creationId xmlns:a16="http://schemas.microsoft.com/office/drawing/2014/main" id="{29023A0B-E40B-4171-B253-C844EF61EC67}"/>
              </a:ext>
            </a:extLst>
          </p:cNvPr>
          <p:cNvSpPr txBox="1"/>
          <p:nvPr/>
        </p:nvSpPr>
        <p:spPr>
          <a:xfrm>
            <a:off x="1670180" y="4874829"/>
            <a:ext cx="2972156" cy="338554"/>
          </a:xfrm>
          <a:prstGeom prst="rect">
            <a:avLst/>
          </a:prstGeom>
          <a:noFill/>
        </p:spPr>
        <p:txBody>
          <a:bodyPr wrap="square" rtlCol="0">
            <a:spAutoFit/>
          </a:bodyPr>
          <a:lstStyle/>
          <a:p>
            <a:r>
              <a:rPr lang="en-CA" sz="1600" dirty="0"/>
              <a:t>Hill Street East Asphalt Condition </a:t>
            </a:r>
          </a:p>
        </p:txBody>
      </p:sp>
      <p:sp>
        <p:nvSpPr>
          <p:cNvPr id="25" name="TextBox 24">
            <a:extLst>
              <a:ext uri="{FF2B5EF4-FFF2-40B4-BE49-F238E27FC236}">
                <a16:creationId xmlns:a16="http://schemas.microsoft.com/office/drawing/2014/main" id="{1B528F84-2E65-49AE-B05B-7D1642362CBC}"/>
              </a:ext>
            </a:extLst>
          </p:cNvPr>
          <p:cNvSpPr txBox="1"/>
          <p:nvPr/>
        </p:nvSpPr>
        <p:spPr>
          <a:xfrm>
            <a:off x="1416546" y="5286413"/>
            <a:ext cx="3479423" cy="646331"/>
          </a:xfrm>
          <a:prstGeom prst="rect">
            <a:avLst/>
          </a:prstGeom>
          <a:noFill/>
        </p:spPr>
        <p:txBody>
          <a:bodyPr wrap="square" rtlCol="0">
            <a:spAutoFit/>
          </a:bodyPr>
          <a:lstStyle/>
          <a:p>
            <a:pPr algn="ctr"/>
            <a:r>
              <a:rPr lang="en-CA" dirty="0"/>
              <a:t>Existing road base and asphalt surface are deteriorating.</a:t>
            </a:r>
          </a:p>
        </p:txBody>
      </p:sp>
      <p:pic>
        <p:nvPicPr>
          <p:cNvPr id="6" name="Picture 5">
            <a:extLst>
              <a:ext uri="{FF2B5EF4-FFF2-40B4-BE49-F238E27FC236}">
                <a16:creationId xmlns:a16="http://schemas.microsoft.com/office/drawing/2014/main" id="{1B893F54-2C31-D62B-5BCC-65DEB6C34CC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18001" y="1532860"/>
            <a:ext cx="5168669" cy="3240000"/>
          </a:xfrm>
          <a:prstGeom prst="rect">
            <a:avLst/>
          </a:prstGeom>
          <a:ln w="38100">
            <a:solidFill>
              <a:schemeClr val="tx1"/>
            </a:solidFill>
          </a:ln>
          <a:effectLst>
            <a:outerShdw blurRad="50800" dist="38100" dir="2700000" algn="tl" rotWithShape="0">
              <a:prstClr val="black">
                <a:alpha val="42000"/>
              </a:prstClr>
            </a:outerShdw>
          </a:effectLst>
        </p:spPr>
      </p:pic>
      <p:pic>
        <p:nvPicPr>
          <p:cNvPr id="12" name="Picture 11">
            <a:extLst>
              <a:ext uri="{FF2B5EF4-FFF2-40B4-BE49-F238E27FC236}">
                <a16:creationId xmlns:a16="http://schemas.microsoft.com/office/drawing/2014/main" id="{1BC8A414-7583-369F-AEB4-FD05B374586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96000" y="1532860"/>
            <a:ext cx="5580646" cy="3240000"/>
          </a:xfrm>
          <a:prstGeom prst="rect">
            <a:avLst/>
          </a:prstGeom>
          <a:ln w="38100">
            <a:solidFill>
              <a:schemeClr val="tx1"/>
            </a:solidFill>
          </a:ln>
          <a:effectLst>
            <a:outerShdw blurRad="50800" dist="38100" dir="2700000" algn="tl" rotWithShape="0">
              <a:prstClr val="black">
                <a:alpha val="43000"/>
              </a:prstClr>
            </a:outerShdw>
          </a:effectLst>
        </p:spPr>
      </p:pic>
      <p:pic>
        <p:nvPicPr>
          <p:cNvPr id="14" name="Picture 13" descr="A logo for a company&#10;&#10;Description automatically generated">
            <a:extLst>
              <a:ext uri="{FF2B5EF4-FFF2-40B4-BE49-F238E27FC236}">
                <a16:creationId xmlns:a16="http://schemas.microsoft.com/office/drawing/2014/main" id="{BE55CF75-595A-EEE8-364D-F2971EC7FBE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6634" y="6161493"/>
            <a:ext cx="1409679" cy="648000"/>
          </a:xfrm>
          <a:prstGeom prst="rect">
            <a:avLst/>
          </a:prstGeom>
        </p:spPr>
      </p:pic>
    </p:spTree>
    <p:extLst>
      <p:ext uri="{BB962C8B-B14F-4D97-AF65-F5344CB8AC3E}">
        <p14:creationId xmlns:p14="http://schemas.microsoft.com/office/powerpoint/2010/main" val="577943125"/>
      </p:ext>
    </p:extLst>
  </p:cSld>
  <p:clrMapOvr>
    <a:masterClrMapping/>
  </p:clrMapOvr>
  <mc:AlternateContent xmlns:mc="http://schemas.openxmlformats.org/markup-compatibility/2006" xmlns:p14="http://schemas.microsoft.com/office/powerpoint/2010/main">
    <mc:Choice Requires="p14">
      <p:transition spd="slow" p14:dur="2000" advTm="36667"/>
    </mc:Choice>
    <mc:Fallback xmlns="">
      <p:transition spd="slow" advTm="36667"/>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D66346-A319-4C00-9727-93E825B9BA05}"/>
              </a:ext>
            </a:extLst>
          </p:cNvPr>
          <p:cNvSpPr/>
          <p:nvPr/>
        </p:nvSpPr>
        <p:spPr>
          <a:xfrm>
            <a:off x="0" y="0"/>
            <a:ext cx="10188000" cy="468000"/>
          </a:xfrm>
          <a:prstGeom prst="rect">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sp>
        <p:nvSpPr>
          <p:cNvPr id="5" name="Rectangle 4">
            <a:extLst>
              <a:ext uri="{FF2B5EF4-FFF2-40B4-BE49-F238E27FC236}">
                <a16:creationId xmlns:a16="http://schemas.microsoft.com/office/drawing/2014/main" id="{C8C6F33A-E4C2-4C87-BF99-F11F40327B23}"/>
              </a:ext>
            </a:extLst>
          </p:cNvPr>
          <p:cNvSpPr/>
          <p:nvPr/>
        </p:nvSpPr>
        <p:spPr>
          <a:xfrm>
            <a:off x="352338" y="327171"/>
            <a:ext cx="9540000" cy="46800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Rounded Corners 8">
            <a:extLst>
              <a:ext uri="{FF2B5EF4-FFF2-40B4-BE49-F238E27FC236}">
                <a16:creationId xmlns:a16="http://schemas.microsoft.com/office/drawing/2014/main" id="{9A6C747C-9D88-4654-8285-58E18894F944}"/>
              </a:ext>
            </a:extLst>
          </p:cNvPr>
          <p:cNvSpPr/>
          <p:nvPr/>
        </p:nvSpPr>
        <p:spPr>
          <a:xfrm>
            <a:off x="1572000" y="6390000"/>
            <a:ext cx="10620000" cy="468000"/>
          </a:xfrm>
          <a:prstGeom prst="roundRect">
            <a:avLst>
              <a:gd name="adj" fmla="val 1111"/>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Rounded Corners 9">
            <a:extLst>
              <a:ext uri="{FF2B5EF4-FFF2-40B4-BE49-F238E27FC236}">
                <a16:creationId xmlns:a16="http://schemas.microsoft.com/office/drawing/2014/main" id="{FAECE397-7B42-43DD-A0CE-3D939B2A2549}"/>
              </a:ext>
            </a:extLst>
          </p:cNvPr>
          <p:cNvSpPr/>
          <p:nvPr/>
        </p:nvSpPr>
        <p:spPr>
          <a:xfrm>
            <a:off x="1879134" y="6062829"/>
            <a:ext cx="9930045" cy="468000"/>
          </a:xfrm>
          <a:prstGeom prst="roundRect">
            <a:avLst>
              <a:gd name="adj" fmla="val 0"/>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pic>
        <p:nvPicPr>
          <p:cNvPr id="7" name="Picture 6">
            <a:extLst>
              <a:ext uri="{FF2B5EF4-FFF2-40B4-BE49-F238E27FC236}">
                <a16:creationId xmlns:a16="http://schemas.microsoft.com/office/drawing/2014/main" id="{9D1CB5CB-C7EC-4180-AD02-BE91556228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70" y="76489"/>
            <a:ext cx="1804431" cy="648000"/>
          </a:xfrm>
          <a:prstGeom prst="rect">
            <a:avLst/>
          </a:prstGeom>
        </p:spPr>
      </p:pic>
      <p:sp>
        <p:nvSpPr>
          <p:cNvPr id="2" name="Title 1">
            <a:extLst>
              <a:ext uri="{FF2B5EF4-FFF2-40B4-BE49-F238E27FC236}">
                <a16:creationId xmlns:a16="http://schemas.microsoft.com/office/drawing/2014/main" id="{81DA0003-00D1-4B07-9412-B6C4D093123A}"/>
              </a:ext>
            </a:extLst>
          </p:cNvPr>
          <p:cNvSpPr>
            <a:spLocks noGrp="1"/>
          </p:cNvSpPr>
          <p:nvPr>
            <p:ph type="title"/>
          </p:nvPr>
        </p:nvSpPr>
        <p:spPr>
          <a:xfrm>
            <a:off x="352338" y="795171"/>
            <a:ext cx="11001462" cy="703283"/>
          </a:xfrm>
        </p:spPr>
        <p:txBody>
          <a:bodyPr/>
          <a:lstStyle/>
          <a:p>
            <a:r>
              <a:rPr lang="en-CA" b="1" dirty="0"/>
              <a:t>Proposed Work</a:t>
            </a:r>
          </a:p>
        </p:txBody>
      </p:sp>
      <p:sp>
        <p:nvSpPr>
          <p:cNvPr id="3" name="Content Placeholder 2">
            <a:extLst>
              <a:ext uri="{FF2B5EF4-FFF2-40B4-BE49-F238E27FC236}">
                <a16:creationId xmlns:a16="http://schemas.microsoft.com/office/drawing/2014/main" id="{76A7B6D2-0629-4E20-A1CC-DCBF622ECDF3}"/>
              </a:ext>
            </a:extLst>
          </p:cNvPr>
          <p:cNvSpPr>
            <a:spLocks noGrp="1"/>
          </p:cNvSpPr>
          <p:nvPr>
            <p:ph sz="half" idx="1"/>
          </p:nvPr>
        </p:nvSpPr>
        <p:spPr>
          <a:xfrm>
            <a:off x="352338" y="1566783"/>
            <a:ext cx="7642369" cy="4465472"/>
          </a:xfrm>
        </p:spPr>
        <p:txBody>
          <a:bodyPr>
            <a:normAutofit/>
          </a:bodyPr>
          <a:lstStyle/>
          <a:p>
            <a:r>
              <a:rPr lang="en-CA" dirty="0"/>
              <a:t>Reconstruction of Hill Street East will include new road, curb and sidewalk.</a:t>
            </a:r>
          </a:p>
          <a:p>
            <a:pPr>
              <a:spcBef>
                <a:spcPts val="1800"/>
              </a:spcBef>
            </a:pPr>
            <a:r>
              <a:rPr lang="en-CA" dirty="0"/>
              <a:t>Replacement of existing watermain and sanitary sewer on Hill Street East.</a:t>
            </a:r>
          </a:p>
          <a:p>
            <a:pPr>
              <a:spcBef>
                <a:spcPts val="1800"/>
              </a:spcBef>
            </a:pPr>
            <a:r>
              <a:rPr lang="en-CA" dirty="0"/>
              <a:t>Installation of new storm sewer to eliminate ditches and culverts on Hill Street East.</a:t>
            </a:r>
          </a:p>
          <a:p>
            <a:pPr>
              <a:spcBef>
                <a:spcPts val="1800"/>
              </a:spcBef>
            </a:pPr>
            <a:r>
              <a:rPr lang="en-CA" dirty="0"/>
              <a:t>Typical General Contractor’s working hours are Monday to Friday from 7:00AM to 7:00PM, and Saturdays as required (modified hours). </a:t>
            </a:r>
          </a:p>
        </p:txBody>
      </p:sp>
      <p:pic>
        <p:nvPicPr>
          <p:cNvPr id="8" name="Content Placeholder 7">
            <a:extLst>
              <a:ext uri="{FF2B5EF4-FFF2-40B4-BE49-F238E27FC236}">
                <a16:creationId xmlns:a16="http://schemas.microsoft.com/office/drawing/2014/main" id="{FEE4D0ED-E38F-4FB4-B5AF-9BFE937BCC0C}"/>
              </a:ext>
            </a:extLst>
          </p:cNvPr>
          <p:cNvPicPr>
            <a:picLocks noGrp="1" noChangeAspect="1"/>
          </p:cNvPicPr>
          <p:nvPr>
            <p:ph sz="half" idx="2"/>
          </p:nvPr>
        </p:nvPicPr>
        <p:blipFill>
          <a:blip r:embed="rId3" cstate="hqprint">
            <a:extLst>
              <a:ext uri="{28A0092B-C50C-407E-A947-70E740481C1C}">
                <a14:useLocalDpi xmlns:a14="http://schemas.microsoft.com/office/drawing/2010/main" val="0"/>
              </a:ext>
            </a:extLst>
          </a:blip>
          <a:stretch>
            <a:fillRect/>
          </a:stretch>
        </p:blipFill>
        <p:spPr>
          <a:xfrm>
            <a:off x="8735919" y="1196181"/>
            <a:ext cx="2170795" cy="44656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A logo for a company&#10;&#10;Description automatically generated">
            <a:extLst>
              <a:ext uri="{FF2B5EF4-FFF2-40B4-BE49-F238E27FC236}">
                <a16:creationId xmlns:a16="http://schemas.microsoft.com/office/drawing/2014/main" id="{A2B928D3-AEB6-D229-3F0E-AC7A37D2297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634" y="6161493"/>
            <a:ext cx="1409679" cy="648000"/>
          </a:xfrm>
          <a:prstGeom prst="rect">
            <a:avLst/>
          </a:prstGeom>
        </p:spPr>
      </p:pic>
    </p:spTree>
    <p:extLst>
      <p:ext uri="{BB962C8B-B14F-4D97-AF65-F5344CB8AC3E}">
        <p14:creationId xmlns:p14="http://schemas.microsoft.com/office/powerpoint/2010/main" val="3546095044"/>
      </p:ext>
    </p:extLst>
  </p:cSld>
  <p:clrMapOvr>
    <a:masterClrMapping/>
  </p:clrMapOvr>
  <mc:AlternateContent xmlns:mc="http://schemas.openxmlformats.org/markup-compatibility/2006" xmlns:p14="http://schemas.microsoft.com/office/powerpoint/2010/main">
    <mc:Choice Requires="p14">
      <p:transition spd="slow" p14:dur="2000" advTm="41218"/>
    </mc:Choice>
    <mc:Fallback xmlns="">
      <p:transition spd="slow" advTm="41218"/>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D66346-A319-4C00-9727-93E825B9BA05}"/>
              </a:ext>
            </a:extLst>
          </p:cNvPr>
          <p:cNvSpPr/>
          <p:nvPr/>
        </p:nvSpPr>
        <p:spPr>
          <a:xfrm>
            <a:off x="0" y="0"/>
            <a:ext cx="10188000" cy="468000"/>
          </a:xfrm>
          <a:prstGeom prst="rect">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sp>
        <p:nvSpPr>
          <p:cNvPr id="5" name="Rectangle 4">
            <a:extLst>
              <a:ext uri="{FF2B5EF4-FFF2-40B4-BE49-F238E27FC236}">
                <a16:creationId xmlns:a16="http://schemas.microsoft.com/office/drawing/2014/main" id="{C8C6F33A-E4C2-4C87-BF99-F11F40327B23}"/>
              </a:ext>
            </a:extLst>
          </p:cNvPr>
          <p:cNvSpPr/>
          <p:nvPr/>
        </p:nvSpPr>
        <p:spPr>
          <a:xfrm>
            <a:off x="352338" y="327171"/>
            <a:ext cx="9540000" cy="46800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Rounded Corners 8">
            <a:extLst>
              <a:ext uri="{FF2B5EF4-FFF2-40B4-BE49-F238E27FC236}">
                <a16:creationId xmlns:a16="http://schemas.microsoft.com/office/drawing/2014/main" id="{9A6C747C-9D88-4654-8285-58E18894F944}"/>
              </a:ext>
            </a:extLst>
          </p:cNvPr>
          <p:cNvSpPr/>
          <p:nvPr/>
        </p:nvSpPr>
        <p:spPr>
          <a:xfrm>
            <a:off x="1572000" y="6390000"/>
            <a:ext cx="10620000" cy="468000"/>
          </a:xfrm>
          <a:prstGeom prst="roundRect">
            <a:avLst>
              <a:gd name="adj" fmla="val 1111"/>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Rounded Corners 9">
            <a:extLst>
              <a:ext uri="{FF2B5EF4-FFF2-40B4-BE49-F238E27FC236}">
                <a16:creationId xmlns:a16="http://schemas.microsoft.com/office/drawing/2014/main" id="{FAECE397-7B42-43DD-A0CE-3D939B2A2549}"/>
              </a:ext>
            </a:extLst>
          </p:cNvPr>
          <p:cNvSpPr/>
          <p:nvPr/>
        </p:nvSpPr>
        <p:spPr>
          <a:xfrm>
            <a:off x="1879134" y="6062829"/>
            <a:ext cx="9930045" cy="468000"/>
          </a:xfrm>
          <a:prstGeom prst="roundRect">
            <a:avLst>
              <a:gd name="adj" fmla="val 0"/>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pic>
        <p:nvPicPr>
          <p:cNvPr id="7" name="Picture 6">
            <a:extLst>
              <a:ext uri="{FF2B5EF4-FFF2-40B4-BE49-F238E27FC236}">
                <a16:creationId xmlns:a16="http://schemas.microsoft.com/office/drawing/2014/main" id="{9D1CB5CB-C7EC-4180-AD02-BE91556228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70" y="76489"/>
            <a:ext cx="1804431" cy="648000"/>
          </a:xfrm>
          <a:prstGeom prst="rect">
            <a:avLst/>
          </a:prstGeom>
        </p:spPr>
      </p:pic>
      <p:sp>
        <p:nvSpPr>
          <p:cNvPr id="2" name="Title 1">
            <a:extLst>
              <a:ext uri="{FF2B5EF4-FFF2-40B4-BE49-F238E27FC236}">
                <a16:creationId xmlns:a16="http://schemas.microsoft.com/office/drawing/2014/main" id="{81DA0003-00D1-4B07-9412-B6C4D093123A}"/>
              </a:ext>
            </a:extLst>
          </p:cNvPr>
          <p:cNvSpPr>
            <a:spLocks noGrp="1"/>
          </p:cNvSpPr>
          <p:nvPr>
            <p:ph type="title"/>
          </p:nvPr>
        </p:nvSpPr>
        <p:spPr>
          <a:xfrm>
            <a:off x="352338" y="795171"/>
            <a:ext cx="11001462" cy="703283"/>
          </a:xfrm>
        </p:spPr>
        <p:txBody>
          <a:bodyPr/>
          <a:lstStyle/>
          <a:p>
            <a:r>
              <a:rPr lang="en-CA" b="1" dirty="0"/>
              <a:t>Typical Cross Section</a:t>
            </a:r>
          </a:p>
        </p:txBody>
      </p:sp>
      <p:pic>
        <p:nvPicPr>
          <p:cNvPr id="3" name="Picture 2" descr="A logo for a company&#10;&#10;Description automatically generated">
            <a:extLst>
              <a:ext uri="{FF2B5EF4-FFF2-40B4-BE49-F238E27FC236}">
                <a16:creationId xmlns:a16="http://schemas.microsoft.com/office/drawing/2014/main" id="{A69316F3-42C9-041A-3446-3181BA77866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634" y="6161493"/>
            <a:ext cx="1409679" cy="648000"/>
          </a:xfrm>
          <a:prstGeom prst="rect">
            <a:avLst/>
          </a:prstGeom>
        </p:spPr>
      </p:pic>
      <p:pic>
        <p:nvPicPr>
          <p:cNvPr id="11" name="Picture 10" descr="A blueprint of a road&#10;&#10;Description automatically generated">
            <a:extLst>
              <a:ext uri="{FF2B5EF4-FFF2-40B4-BE49-F238E27FC236}">
                <a16:creationId xmlns:a16="http://schemas.microsoft.com/office/drawing/2014/main" id="{77826AEC-7C7B-8E22-E759-1F06F0CC0DF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6418" y="1852958"/>
            <a:ext cx="11739163" cy="3416346"/>
          </a:xfrm>
          <a:prstGeom prst="rect">
            <a:avLst/>
          </a:prstGeom>
          <a:ln w="28575">
            <a:noFill/>
          </a:ln>
        </p:spPr>
      </p:pic>
      <p:sp>
        <p:nvSpPr>
          <p:cNvPr id="12" name="TextBox 11">
            <a:extLst>
              <a:ext uri="{FF2B5EF4-FFF2-40B4-BE49-F238E27FC236}">
                <a16:creationId xmlns:a16="http://schemas.microsoft.com/office/drawing/2014/main" id="{803F14C0-5F51-603A-B11C-A16A6F930851}"/>
              </a:ext>
            </a:extLst>
          </p:cNvPr>
          <p:cNvSpPr txBox="1"/>
          <p:nvPr/>
        </p:nvSpPr>
        <p:spPr>
          <a:xfrm>
            <a:off x="693007" y="2271922"/>
            <a:ext cx="1024555" cy="307777"/>
          </a:xfrm>
          <a:prstGeom prst="rect">
            <a:avLst/>
          </a:prstGeom>
          <a:noFill/>
        </p:spPr>
        <p:txBody>
          <a:bodyPr wrap="square" rtlCol="0">
            <a:spAutoFit/>
          </a:bodyPr>
          <a:lstStyle/>
          <a:p>
            <a:r>
              <a:rPr lang="en-US" sz="1400" dirty="0"/>
              <a:t>North</a:t>
            </a:r>
          </a:p>
        </p:txBody>
      </p:sp>
      <p:sp>
        <p:nvSpPr>
          <p:cNvPr id="16" name="TextBox 15">
            <a:extLst>
              <a:ext uri="{FF2B5EF4-FFF2-40B4-BE49-F238E27FC236}">
                <a16:creationId xmlns:a16="http://schemas.microsoft.com/office/drawing/2014/main" id="{6ADE13E7-48C2-7341-660C-C3B21685FD93}"/>
              </a:ext>
            </a:extLst>
          </p:cNvPr>
          <p:cNvSpPr txBox="1"/>
          <p:nvPr/>
        </p:nvSpPr>
        <p:spPr>
          <a:xfrm>
            <a:off x="9040824" y="2271922"/>
            <a:ext cx="1024555" cy="307777"/>
          </a:xfrm>
          <a:prstGeom prst="rect">
            <a:avLst/>
          </a:prstGeom>
          <a:noFill/>
        </p:spPr>
        <p:txBody>
          <a:bodyPr wrap="square" rtlCol="0">
            <a:spAutoFit/>
          </a:bodyPr>
          <a:lstStyle/>
          <a:p>
            <a:r>
              <a:rPr lang="en-US" sz="1400" dirty="0"/>
              <a:t>South</a:t>
            </a:r>
          </a:p>
        </p:txBody>
      </p:sp>
    </p:spTree>
    <p:extLst>
      <p:ext uri="{BB962C8B-B14F-4D97-AF65-F5344CB8AC3E}">
        <p14:creationId xmlns:p14="http://schemas.microsoft.com/office/powerpoint/2010/main" val="4226715437"/>
      </p:ext>
    </p:extLst>
  </p:cSld>
  <p:clrMapOvr>
    <a:masterClrMapping/>
  </p:clrMapOvr>
  <mc:AlternateContent xmlns:mc="http://schemas.openxmlformats.org/markup-compatibility/2006" xmlns:p14="http://schemas.microsoft.com/office/powerpoint/2010/main">
    <mc:Choice Requires="p14">
      <p:transition spd="slow" p14:dur="2000" advTm="58680"/>
    </mc:Choice>
    <mc:Fallback xmlns="">
      <p:transition spd="slow" advTm="5868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A blueprint of a house&#10;&#10;Description automatically generated">
            <a:extLst>
              <a:ext uri="{FF2B5EF4-FFF2-40B4-BE49-F238E27FC236}">
                <a16:creationId xmlns:a16="http://schemas.microsoft.com/office/drawing/2014/main" id="{E48A287F-D2B9-4528-15DC-6059BC973CF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71551" y="1368459"/>
            <a:ext cx="7558219" cy="4583328"/>
          </a:xfrm>
          <a:prstGeom prst="rect">
            <a:avLst/>
          </a:prstGeom>
          <a:ln w="38100">
            <a:solidFill>
              <a:schemeClr val="tx1"/>
            </a:solidFill>
          </a:ln>
          <a:effectLst>
            <a:outerShdw blurRad="50800" dist="38100" dir="2700000" algn="tl" rotWithShape="0">
              <a:prstClr val="black">
                <a:alpha val="43000"/>
              </a:prstClr>
            </a:outerShdw>
          </a:effectLst>
        </p:spPr>
      </p:pic>
      <p:sp>
        <p:nvSpPr>
          <p:cNvPr id="4" name="Rectangle 3">
            <a:extLst>
              <a:ext uri="{FF2B5EF4-FFF2-40B4-BE49-F238E27FC236}">
                <a16:creationId xmlns:a16="http://schemas.microsoft.com/office/drawing/2014/main" id="{DBD66346-A319-4C00-9727-93E825B9BA05}"/>
              </a:ext>
            </a:extLst>
          </p:cNvPr>
          <p:cNvSpPr/>
          <p:nvPr/>
        </p:nvSpPr>
        <p:spPr>
          <a:xfrm>
            <a:off x="0" y="0"/>
            <a:ext cx="10188000" cy="468000"/>
          </a:xfrm>
          <a:prstGeom prst="rect">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sp>
        <p:nvSpPr>
          <p:cNvPr id="5" name="Rectangle 4">
            <a:extLst>
              <a:ext uri="{FF2B5EF4-FFF2-40B4-BE49-F238E27FC236}">
                <a16:creationId xmlns:a16="http://schemas.microsoft.com/office/drawing/2014/main" id="{C8C6F33A-E4C2-4C87-BF99-F11F40327B23}"/>
              </a:ext>
            </a:extLst>
          </p:cNvPr>
          <p:cNvSpPr/>
          <p:nvPr/>
        </p:nvSpPr>
        <p:spPr>
          <a:xfrm>
            <a:off x="352338" y="327171"/>
            <a:ext cx="9540000" cy="46800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Rounded Corners 8">
            <a:extLst>
              <a:ext uri="{FF2B5EF4-FFF2-40B4-BE49-F238E27FC236}">
                <a16:creationId xmlns:a16="http://schemas.microsoft.com/office/drawing/2014/main" id="{9A6C747C-9D88-4654-8285-58E18894F944}"/>
              </a:ext>
            </a:extLst>
          </p:cNvPr>
          <p:cNvSpPr/>
          <p:nvPr/>
        </p:nvSpPr>
        <p:spPr>
          <a:xfrm>
            <a:off x="1572000" y="6390000"/>
            <a:ext cx="10620000" cy="468000"/>
          </a:xfrm>
          <a:prstGeom prst="roundRect">
            <a:avLst>
              <a:gd name="adj" fmla="val 1111"/>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Rounded Corners 9">
            <a:extLst>
              <a:ext uri="{FF2B5EF4-FFF2-40B4-BE49-F238E27FC236}">
                <a16:creationId xmlns:a16="http://schemas.microsoft.com/office/drawing/2014/main" id="{FAECE397-7B42-43DD-A0CE-3D939B2A2549}"/>
              </a:ext>
            </a:extLst>
          </p:cNvPr>
          <p:cNvSpPr/>
          <p:nvPr/>
        </p:nvSpPr>
        <p:spPr>
          <a:xfrm>
            <a:off x="1879134" y="6062829"/>
            <a:ext cx="9930045" cy="468000"/>
          </a:xfrm>
          <a:prstGeom prst="roundRect">
            <a:avLst>
              <a:gd name="adj" fmla="val 0"/>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pic>
        <p:nvPicPr>
          <p:cNvPr id="7" name="Picture 6">
            <a:extLst>
              <a:ext uri="{FF2B5EF4-FFF2-40B4-BE49-F238E27FC236}">
                <a16:creationId xmlns:a16="http://schemas.microsoft.com/office/drawing/2014/main" id="{9D1CB5CB-C7EC-4180-AD02-BE91556228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7070" y="76489"/>
            <a:ext cx="1804431" cy="648000"/>
          </a:xfrm>
          <a:prstGeom prst="rect">
            <a:avLst/>
          </a:prstGeom>
        </p:spPr>
      </p:pic>
      <p:sp>
        <p:nvSpPr>
          <p:cNvPr id="2" name="Title 1">
            <a:extLst>
              <a:ext uri="{FF2B5EF4-FFF2-40B4-BE49-F238E27FC236}">
                <a16:creationId xmlns:a16="http://schemas.microsoft.com/office/drawing/2014/main" id="{81DA0003-00D1-4B07-9412-B6C4D093123A}"/>
              </a:ext>
            </a:extLst>
          </p:cNvPr>
          <p:cNvSpPr>
            <a:spLocks noGrp="1"/>
          </p:cNvSpPr>
          <p:nvPr>
            <p:ph type="title"/>
          </p:nvPr>
        </p:nvSpPr>
        <p:spPr>
          <a:xfrm>
            <a:off x="352338" y="728887"/>
            <a:ext cx="11001462" cy="648000"/>
          </a:xfrm>
        </p:spPr>
        <p:txBody>
          <a:bodyPr>
            <a:normAutofit fontScale="90000"/>
          </a:bodyPr>
          <a:lstStyle/>
          <a:p>
            <a:r>
              <a:rPr lang="en-CA" b="1" dirty="0"/>
              <a:t>Understanding the Construction Drawings</a:t>
            </a:r>
          </a:p>
        </p:txBody>
      </p:sp>
      <p:sp>
        <p:nvSpPr>
          <p:cNvPr id="8" name="Content Placeholder 7">
            <a:extLst>
              <a:ext uri="{FF2B5EF4-FFF2-40B4-BE49-F238E27FC236}">
                <a16:creationId xmlns:a16="http://schemas.microsoft.com/office/drawing/2014/main" id="{6E987210-9A81-45D3-9465-0BFD676996F6}"/>
              </a:ext>
            </a:extLst>
          </p:cNvPr>
          <p:cNvSpPr>
            <a:spLocks noGrp="1"/>
          </p:cNvSpPr>
          <p:nvPr>
            <p:ph sz="half" idx="1"/>
          </p:nvPr>
        </p:nvSpPr>
        <p:spPr>
          <a:xfrm>
            <a:off x="8424195" y="1463478"/>
            <a:ext cx="3372561" cy="4292485"/>
          </a:xfrm>
        </p:spPr>
        <p:txBody>
          <a:bodyPr>
            <a:noAutofit/>
          </a:bodyPr>
          <a:lstStyle/>
          <a:p>
            <a:pPr marL="0" indent="0">
              <a:buNone/>
            </a:pPr>
            <a:r>
              <a:rPr lang="en-CA" sz="2200" dirty="0"/>
              <a:t>Included as an attachment to the Connect CW - Virtual Open House website for the Reconstruction of Hill Street East are the detailed design drawings. The image to the left will assist in determining what the typical features on the drawing represent.</a:t>
            </a:r>
          </a:p>
        </p:txBody>
      </p:sp>
      <p:sp>
        <p:nvSpPr>
          <p:cNvPr id="14" name="Callout: Bent Line 13">
            <a:extLst>
              <a:ext uri="{FF2B5EF4-FFF2-40B4-BE49-F238E27FC236}">
                <a16:creationId xmlns:a16="http://schemas.microsoft.com/office/drawing/2014/main" id="{DAB83F57-4A94-42A2-97BC-90896BD36B0A}"/>
              </a:ext>
            </a:extLst>
          </p:cNvPr>
          <p:cNvSpPr/>
          <p:nvPr/>
        </p:nvSpPr>
        <p:spPr>
          <a:xfrm>
            <a:off x="5336594" y="1473733"/>
            <a:ext cx="1278931" cy="339748"/>
          </a:xfrm>
          <a:prstGeom prst="borderCallout2">
            <a:avLst>
              <a:gd name="adj1" fmla="val 17852"/>
              <a:gd name="adj2" fmla="val 930"/>
              <a:gd name="adj3" fmla="val 18750"/>
              <a:gd name="adj4" fmla="val -16667"/>
              <a:gd name="adj5" fmla="val 189651"/>
              <a:gd name="adj6" fmla="val -2257"/>
            </a:avLst>
          </a:prstGeom>
          <a:ln w="22225">
            <a:solidFill>
              <a:srgbClr val="0033CC"/>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400" dirty="0"/>
              <a:t>Water Service</a:t>
            </a:r>
            <a:endParaRPr lang="en-CA" sz="1400" dirty="0"/>
          </a:p>
        </p:txBody>
      </p:sp>
      <p:sp>
        <p:nvSpPr>
          <p:cNvPr id="11" name="Oval 10">
            <a:extLst>
              <a:ext uri="{FF2B5EF4-FFF2-40B4-BE49-F238E27FC236}">
                <a16:creationId xmlns:a16="http://schemas.microsoft.com/office/drawing/2014/main" id="{1972AC63-DDE0-426F-8F6C-C63E711F280E}"/>
              </a:ext>
            </a:extLst>
          </p:cNvPr>
          <p:cNvSpPr/>
          <p:nvPr/>
        </p:nvSpPr>
        <p:spPr>
          <a:xfrm>
            <a:off x="5149988" y="2117055"/>
            <a:ext cx="327005" cy="1492666"/>
          </a:xfrm>
          <a:prstGeom prst="ellipse">
            <a:avLst/>
          </a:prstGeom>
          <a:noFill/>
          <a:ln w="28575">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3" name="Oval 12">
            <a:extLst>
              <a:ext uri="{FF2B5EF4-FFF2-40B4-BE49-F238E27FC236}">
                <a16:creationId xmlns:a16="http://schemas.microsoft.com/office/drawing/2014/main" id="{F457219B-D3A6-4DAC-A0D3-81F2E2BEACB3}"/>
              </a:ext>
            </a:extLst>
          </p:cNvPr>
          <p:cNvSpPr/>
          <p:nvPr/>
        </p:nvSpPr>
        <p:spPr>
          <a:xfrm>
            <a:off x="4408894" y="3809129"/>
            <a:ext cx="327171" cy="138561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5" name="Callout: Bent Line 14">
            <a:extLst>
              <a:ext uri="{FF2B5EF4-FFF2-40B4-BE49-F238E27FC236}">
                <a16:creationId xmlns:a16="http://schemas.microsoft.com/office/drawing/2014/main" id="{5F545EAF-1EE3-4DC4-B0F9-0C6159524415}"/>
              </a:ext>
            </a:extLst>
          </p:cNvPr>
          <p:cNvSpPr/>
          <p:nvPr/>
        </p:nvSpPr>
        <p:spPr>
          <a:xfrm>
            <a:off x="4543609" y="5286037"/>
            <a:ext cx="1390915" cy="363499"/>
          </a:xfrm>
          <a:prstGeom prst="borderCallout2">
            <a:avLst>
              <a:gd name="adj1" fmla="val 2130"/>
              <a:gd name="adj2" fmla="val 36996"/>
              <a:gd name="adj3" fmla="val -117509"/>
              <a:gd name="adj4" fmla="val 33095"/>
              <a:gd name="adj5" fmla="val -148321"/>
              <a:gd name="adj6" fmla="val 13253"/>
            </a:avLst>
          </a:prstGeom>
          <a:ln w="2222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400" dirty="0"/>
              <a:t>Sanitary Service</a:t>
            </a:r>
            <a:endParaRPr lang="en-CA" sz="1400" dirty="0"/>
          </a:p>
        </p:txBody>
      </p:sp>
      <p:sp>
        <p:nvSpPr>
          <p:cNvPr id="16" name="Callout: Bent Line 15">
            <a:extLst>
              <a:ext uri="{FF2B5EF4-FFF2-40B4-BE49-F238E27FC236}">
                <a16:creationId xmlns:a16="http://schemas.microsoft.com/office/drawing/2014/main" id="{EF309860-FACB-419A-942F-4F9B6041F697}"/>
              </a:ext>
            </a:extLst>
          </p:cNvPr>
          <p:cNvSpPr/>
          <p:nvPr/>
        </p:nvSpPr>
        <p:spPr>
          <a:xfrm>
            <a:off x="1780435" y="4818298"/>
            <a:ext cx="1412407" cy="379304"/>
          </a:xfrm>
          <a:prstGeom prst="borderCallout2">
            <a:avLst>
              <a:gd name="adj1" fmla="val 4005"/>
              <a:gd name="adj2" fmla="val 53130"/>
              <a:gd name="adj3" fmla="val -1172"/>
              <a:gd name="adj4" fmla="val 51718"/>
              <a:gd name="adj5" fmla="val -64028"/>
              <a:gd name="adj6" fmla="val 69550"/>
            </a:avLst>
          </a:prstGeom>
          <a:ln w="22225">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400" dirty="0"/>
              <a:t>Curb and Gutter</a:t>
            </a:r>
            <a:endParaRPr lang="en-CA" sz="1400" dirty="0"/>
          </a:p>
        </p:txBody>
      </p:sp>
      <p:sp>
        <p:nvSpPr>
          <p:cNvPr id="17" name="Callout: Bent Line 16">
            <a:extLst>
              <a:ext uri="{FF2B5EF4-FFF2-40B4-BE49-F238E27FC236}">
                <a16:creationId xmlns:a16="http://schemas.microsoft.com/office/drawing/2014/main" id="{E54332F0-42AF-4A34-9568-5CB2892FADC0}"/>
              </a:ext>
            </a:extLst>
          </p:cNvPr>
          <p:cNvSpPr/>
          <p:nvPr/>
        </p:nvSpPr>
        <p:spPr>
          <a:xfrm>
            <a:off x="1266670" y="1806934"/>
            <a:ext cx="1568741" cy="363600"/>
          </a:xfrm>
          <a:prstGeom prst="borderCallout2">
            <a:avLst>
              <a:gd name="adj1" fmla="val 101606"/>
              <a:gd name="adj2" fmla="val 48861"/>
              <a:gd name="adj3" fmla="val 181769"/>
              <a:gd name="adj4" fmla="val 45260"/>
              <a:gd name="adj5" fmla="val 305891"/>
              <a:gd name="adj6" fmla="val 37959"/>
            </a:avLst>
          </a:prstGeom>
          <a:solidFill>
            <a:schemeClr val="bg1"/>
          </a:solidFill>
          <a:ln w="22225">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CA" sz="1400" dirty="0"/>
              <a:t>Concrete Sidewalk</a:t>
            </a:r>
          </a:p>
        </p:txBody>
      </p:sp>
      <p:sp>
        <p:nvSpPr>
          <p:cNvPr id="18" name="Callout: Bent Line 17">
            <a:extLst>
              <a:ext uri="{FF2B5EF4-FFF2-40B4-BE49-F238E27FC236}">
                <a16:creationId xmlns:a16="http://schemas.microsoft.com/office/drawing/2014/main" id="{ADC70F65-F4AB-494B-BDA8-F8C4A493105B}"/>
              </a:ext>
            </a:extLst>
          </p:cNvPr>
          <p:cNvSpPr/>
          <p:nvPr/>
        </p:nvSpPr>
        <p:spPr>
          <a:xfrm>
            <a:off x="2486638" y="5470823"/>
            <a:ext cx="1279580" cy="363499"/>
          </a:xfrm>
          <a:prstGeom prst="borderCallout2">
            <a:avLst>
              <a:gd name="adj1" fmla="val 66766"/>
              <a:gd name="adj2" fmla="val 100911"/>
              <a:gd name="adj3" fmla="val 64170"/>
              <a:gd name="adj4" fmla="val 112771"/>
              <a:gd name="adj5" fmla="val -430171"/>
              <a:gd name="adj6" fmla="val 80949"/>
            </a:avLst>
          </a:prstGeom>
          <a:ln w="2222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400" dirty="0"/>
              <a:t>Sanitary Sewer</a:t>
            </a:r>
            <a:endParaRPr lang="en-CA" sz="1400" dirty="0"/>
          </a:p>
        </p:txBody>
      </p:sp>
      <p:sp>
        <p:nvSpPr>
          <p:cNvPr id="19" name="Callout: Bent Line 18">
            <a:extLst>
              <a:ext uri="{FF2B5EF4-FFF2-40B4-BE49-F238E27FC236}">
                <a16:creationId xmlns:a16="http://schemas.microsoft.com/office/drawing/2014/main" id="{62B45A36-9B2F-4F49-8A03-F15EB936A714}"/>
              </a:ext>
            </a:extLst>
          </p:cNvPr>
          <p:cNvSpPr/>
          <p:nvPr/>
        </p:nvSpPr>
        <p:spPr>
          <a:xfrm>
            <a:off x="6959807" y="4870142"/>
            <a:ext cx="1114377" cy="363499"/>
          </a:xfrm>
          <a:prstGeom prst="borderCallout2">
            <a:avLst>
              <a:gd name="adj1" fmla="val -31"/>
              <a:gd name="adj2" fmla="val 75704"/>
              <a:gd name="adj3" fmla="val -173788"/>
              <a:gd name="adj4" fmla="val 50848"/>
              <a:gd name="adj5" fmla="val -253025"/>
              <a:gd name="adj6" fmla="val 37678"/>
            </a:avLst>
          </a:prstGeom>
          <a:ln w="22225">
            <a:solidFill>
              <a:srgbClr val="00B05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400" dirty="0"/>
              <a:t>Storm Sewer</a:t>
            </a:r>
            <a:endParaRPr lang="en-CA" sz="1400" dirty="0"/>
          </a:p>
        </p:txBody>
      </p:sp>
      <p:sp>
        <p:nvSpPr>
          <p:cNvPr id="20" name="Callout: Bent Line 19">
            <a:extLst>
              <a:ext uri="{FF2B5EF4-FFF2-40B4-BE49-F238E27FC236}">
                <a16:creationId xmlns:a16="http://schemas.microsoft.com/office/drawing/2014/main" id="{1E6CCDD4-DC7E-40D6-9BBC-01396B303CF8}"/>
              </a:ext>
            </a:extLst>
          </p:cNvPr>
          <p:cNvSpPr/>
          <p:nvPr/>
        </p:nvSpPr>
        <p:spPr>
          <a:xfrm>
            <a:off x="666058" y="3978802"/>
            <a:ext cx="1114377" cy="310725"/>
          </a:xfrm>
          <a:prstGeom prst="borderCallout2">
            <a:avLst>
              <a:gd name="adj1" fmla="val 55691"/>
              <a:gd name="adj2" fmla="val 101099"/>
              <a:gd name="adj3" fmla="val 52502"/>
              <a:gd name="adj4" fmla="val 109217"/>
              <a:gd name="adj5" fmla="val 214025"/>
              <a:gd name="adj6" fmla="val 127881"/>
            </a:avLst>
          </a:prstGeom>
          <a:ln w="22225">
            <a:solidFill>
              <a:srgbClr val="00B05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400" dirty="0"/>
              <a:t>Storm Sewer</a:t>
            </a:r>
            <a:endParaRPr lang="en-CA" sz="1400" dirty="0"/>
          </a:p>
        </p:txBody>
      </p:sp>
      <p:sp>
        <p:nvSpPr>
          <p:cNvPr id="21" name="Callout: Bent Line 20">
            <a:extLst>
              <a:ext uri="{FF2B5EF4-FFF2-40B4-BE49-F238E27FC236}">
                <a16:creationId xmlns:a16="http://schemas.microsoft.com/office/drawing/2014/main" id="{0DAFF490-522D-48DD-A893-871539CAF0AD}"/>
              </a:ext>
            </a:extLst>
          </p:cNvPr>
          <p:cNvSpPr/>
          <p:nvPr/>
        </p:nvSpPr>
        <p:spPr>
          <a:xfrm>
            <a:off x="2927320" y="1478648"/>
            <a:ext cx="1677796" cy="363499"/>
          </a:xfrm>
          <a:prstGeom prst="borderCallout2">
            <a:avLst>
              <a:gd name="adj1" fmla="val 102037"/>
              <a:gd name="adj2" fmla="val 51880"/>
              <a:gd name="adj3" fmla="val 199583"/>
              <a:gd name="adj4" fmla="val 30577"/>
              <a:gd name="adj5" fmla="val 295838"/>
              <a:gd name="adj6" fmla="val 18293"/>
            </a:avLst>
          </a:prstGeom>
          <a:ln w="22225">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400" dirty="0"/>
              <a:t>Reinstated Driveway</a:t>
            </a:r>
            <a:endParaRPr lang="en-CA" sz="1400" dirty="0"/>
          </a:p>
        </p:txBody>
      </p:sp>
      <p:sp>
        <p:nvSpPr>
          <p:cNvPr id="22" name="Callout: Bent Line 21">
            <a:extLst>
              <a:ext uri="{FF2B5EF4-FFF2-40B4-BE49-F238E27FC236}">
                <a16:creationId xmlns:a16="http://schemas.microsoft.com/office/drawing/2014/main" id="{9423B738-07BA-41EC-A576-BA32809EAF3A}"/>
              </a:ext>
            </a:extLst>
          </p:cNvPr>
          <p:cNvSpPr/>
          <p:nvPr/>
        </p:nvSpPr>
        <p:spPr>
          <a:xfrm>
            <a:off x="5670494" y="4677765"/>
            <a:ext cx="1114377" cy="363499"/>
          </a:xfrm>
          <a:prstGeom prst="borderCallout2">
            <a:avLst>
              <a:gd name="adj1" fmla="val 17852"/>
              <a:gd name="adj2" fmla="val 930"/>
              <a:gd name="adj3" fmla="val 18750"/>
              <a:gd name="adj4" fmla="val -16667"/>
              <a:gd name="adj5" fmla="val -318996"/>
              <a:gd name="adj6" fmla="val 39625"/>
            </a:avLst>
          </a:prstGeom>
          <a:ln w="22225">
            <a:solidFill>
              <a:srgbClr val="0033CC"/>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400" dirty="0"/>
              <a:t>Watermain</a:t>
            </a:r>
            <a:endParaRPr lang="en-CA" sz="1400" dirty="0"/>
          </a:p>
        </p:txBody>
      </p:sp>
      <p:cxnSp>
        <p:nvCxnSpPr>
          <p:cNvPr id="23" name="Straight Connector 22">
            <a:extLst>
              <a:ext uri="{FF2B5EF4-FFF2-40B4-BE49-F238E27FC236}">
                <a16:creationId xmlns:a16="http://schemas.microsoft.com/office/drawing/2014/main" id="{E97C9DD3-4167-4DD7-B03A-9A45F37E9182}"/>
              </a:ext>
            </a:extLst>
          </p:cNvPr>
          <p:cNvCxnSpPr>
            <a:cxnSpLocks/>
            <a:stCxn id="16" idx="3"/>
          </p:cNvCxnSpPr>
          <p:nvPr/>
        </p:nvCxnSpPr>
        <p:spPr>
          <a:xfrm flipH="1" flipV="1">
            <a:off x="1988455" y="3233394"/>
            <a:ext cx="498184" cy="1584904"/>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Callout: Bent Line 25">
            <a:extLst>
              <a:ext uri="{FF2B5EF4-FFF2-40B4-BE49-F238E27FC236}">
                <a16:creationId xmlns:a16="http://schemas.microsoft.com/office/drawing/2014/main" id="{0527B5BE-3555-4B83-AE3B-C65F33F82B25}"/>
              </a:ext>
            </a:extLst>
          </p:cNvPr>
          <p:cNvSpPr/>
          <p:nvPr/>
        </p:nvSpPr>
        <p:spPr>
          <a:xfrm>
            <a:off x="6780019" y="1470090"/>
            <a:ext cx="1185257" cy="363499"/>
          </a:xfrm>
          <a:prstGeom prst="borderCallout2">
            <a:avLst>
              <a:gd name="adj1" fmla="val 95463"/>
              <a:gd name="adj2" fmla="val 50352"/>
              <a:gd name="adj3" fmla="val 229512"/>
              <a:gd name="adj4" fmla="val 60801"/>
              <a:gd name="adj5" fmla="val 332678"/>
              <a:gd name="adj6" fmla="val 70994"/>
            </a:avLst>
          </a:prstGeom>
          <a:ln w="28575">
            <a:solidFill>
              <a:schemeClr val="tx1"/>
            </a:solidFill>
          </a:ln>
        </p:spPr>
        <p:style>
          <a:lnRef idx="2">
            <a:schemeClr val="accent2"/>
          </a:lnRef>
          <a:fillRef idx="1">
            <a:schemeClr val="lt1"/>
          </a:fillRef>
          <a:effectRef idx="0">
            <a:schemeClr val="accent2"/>
          </a:effectRef>
          <a:fontRef idx="minor">
            <a:schemeClr val="dk1"/>
          </a:fontRef>
        </p:style>
        <p:txBody>
          <a:bodyPr vert="horz" rtlCol="0" anchor="ctr"/>
          <a:lstStyle/>
          <a:p>
            <a:pPr algn="ctr"/>
            <a:r>
              <a:rPr lang="en-US" sz="1400" dirty="0"/>
              <a:t>Tree Removal</a:t>
            </a:r>
            <a:endParaRPr lang="en-CA" sz="1400" dirty="0"/>
          </a:p>
        </p:txBody>
      </p:sp>
      <p:pic>
        <p:nvPicPr>
          <p:cNvPr id="3" name="Picture 2" descr="A logo for a company&#10;&#10;Description automatically generated">
            <a:extLst>
              <a:ext uri="{FF2B5EF4-FFF2-40B4-BE49-F238E27FC236}">
                <a16:creationId xmlns:a16="http://schemas.microsoft.com/office/drawing/2014/main" id="{F8755429-5BCB-C7B1-A75D-AFFD2EACFDA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634" y="6161493"/>
            <a:ext cx="1409679" cy="648000"/>
          </a:xfrm>
          <a:prstGeom prst="rect">
            <a:avLst/>
          </a:prstGeom>
        </p:spPr>
      </p:pic>
      <p:sp>
        <p:nvSpPr>
          <p:cNvPr id="33" name="Callout: Bent Line 32">
            <a:extLst>
              <a:ext uri="{FF2B5EF4-FFF2-40B4-BE49-F238E27FC236}">
                <a16:creationId xmlns:a16="http://schemas.microsoft.com/office/drawing/2014/main" id="{5EE637B8-926F-87CA-1367-4BB5B4E64CFE}"/>
              </a:ext>
            </a:extLst>
          </p:cNvPr>
          <p:cNvSpPr/>
          <p:nvPr/>
        </p:nvSpPr>
        <p:spPr>
          <a:xfrm>
            <a:off x="791473" y="1407223"/>
            <a:ext cx="1278931" cy="339748"/>
          </a:xfrm>
          <a:prstGeom prst="borderCallout2">
            <a:avLst>
              <a:gd name="adj1" fmla="val 92768"/>
              <a:gd name="adj2" fmla="val -544"/>
              <a:gd name="adj3" fmla="val 168581"/>
              <a:gd name="adj4" fmla="val 2497"/>
              <a:gd name="adj5" fmla="val 239595"/>
              <a:gd name="adj6" fmla="val 6588"/>
            </a:avLst>
          </a:prstGeom>
          <a:ln w="22225">
            <a:solidFill>
              <a:srgbClr val="0033CC"/>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400" dirty="0"/>
              <a:t>Fire Hydrant</a:t>
            </a:r>
            <a:endParaRPr lang="en-CA" sz="1400" dirty="0"/>
          </a:p>
        </p:txBody>
      </p:sp>
      <p:sp>
        <p:nvSpPr>
          <p:cNvPr id="34" name="Oval 33">
            <a:extLst>
              <a:ext uri="{FF2B5EF4-FFF2-40B4-BE49-F238E27FC236}">
                <a16:creationId xmlns:a16="http://schemas.microsoft.com/office/drawing/2014/main" id="{EC29132A-4335-D933-C19D-B31255EBA62A}"/>
              </a:ext>
            </a:extLst>
          </p:cNvPr>
          <p:cNvSpPr/>
          <p:nvPr/>
        </p:nvSpPr>
        <p:spPr>
          <a:xfrm>
            <a:off x="727021" y="2221889"/>
            <a:ext cx="327005" cy="1387832"/>
          </a:xfrm>
          <a:prstGeom prst="ellipse">
            <a:avLst/>
          </a:prstGeom>
          <a:noFill/>
          <a:ln w="28575">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352345620"/>
      </p:ext>
    </p:extLst>
  </p:cSld>
  <p:clrMapOvr>
    <a:masterClrMapping/>
  </p:clrMapOvr>
  <mc:AlternateContent xmlns:mc="http://schemas.openxmlformats.org/markup-compatibility/2006" xmlns:p14="http://schemas.microsoft.com/office/powerpoint/2010/main">
    <mc:Choice Requires="p14">
      <p:transition spd="slow" p14:dur="2000" advTm="87798"/>
    </mc:Choice>
    <mc:Fallback xmlns="">
      <p:transition spd="slow" advTm="87798"/>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D66346-A319-4C00-9727-93E825B9BA05}"/>
              </a:ext>
            </a:extLst>
          </p:cNvPr>
          <p:cNvSpPr/>
          <p:nvPr/>
        </p:nvSpPr>
        <p:spPr>
          <a:xfrm>
            <a:off x="0" y="0"/>
            <a:ext cx="10188000" cy="468000"/>
          </a:xfrm>
          <a:prstGeom prst="rect">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sp>
        <p:nvSpPr>
          <p:cNvPr id="5" name="Rectangle 4">
            <a:extLst>
              <a:ext uri="{FF2B5EF4-FFF2-40B4-BE49-F238E27FC236}">
                <a16:creationId xmlns:a16="http://schemas.microsoft.com/office/drawing/2014/main" id="{C8C6F33A-E4C2-4C87-BF99-F11F40327B23}"/>
              </a:ext>
            </a:extLst>
          </p:cNvPr>
          <p:cNvSpPr/>
          <p:nvPr/>
        </p:nvSpPr>
        <p:spPr>
          <a:xfrm>
            <a:off x="352338" y="327171"/>
            <a:ext cx="9540000" cy="46800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Rounded Corners 8">
            <a:extLst>
              <a:ext uri="{FF2B5EF4-FFF2-40B4-BE49-F238E27FC236}">
                <a16:creationId xmlns:a16="http://schemas.microsoft.com/office/drawing/2014/main" id="{9A6C747C-9D88-4654-8285-58E18894F944}"/>
              </a:ext>
            </a:extLst>
          </p:cNvPr>
          <p:cNvSpPr/>
          <p:nvPr/>
        </p:nvSpPr>
        <p:spPr>
          <a:xfrm>
            <a:off x="1572000" y="6390000"/>
            <a:ext cx="10620000" cy="468000"/>
          </a:xfrm>
          <a:prstGeom prst="roundRect">
            <a:avLst>
              <a:gd name="adj" fmla="val 1111"/>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Rounded Corners 9">
            <a:extLst>
              <a:ext uri="{FF2B5EF4-FFF2-40B4-BE49-F238E27FC236}">
                <a16:creationId xmlns:a16="http://schemas.microsoft.com/office/drawing/2014/main" id="{FAECE397-7B42-43DD-A0CE-3D939B2A2549}"/>
              </a:ext>
            </a:extLst>
          </p:cNvPr>
          <p:cNvSpPr/>
          <p:nvPr/>
        </p:nvSpPr>
        <p:spPr>
          <a:xfrm>
            <a:off x="1879134" y="6062829"/>
            <a:ext cx="9930045" cy="468000"/>
          </a:xfrm>
          <a:prstGeom prst="roundRect">
            <a:avLst>
              <a:gd name="adj" fmla="val 0"/>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pic>
        <p:nvPicPr>
          <p:cNvPr id="7" name="Picture 6">
            <a:extLst>
              <a:ext uri="{FF2B5EF4-FFF2-40B4-BE49-F238E27FC236}">
                <a16:creationId xmlns:a16="http://schemas.microsoft.com/office/drawing/2014/main" id="{9D1CB5CB-C7EC-4180-AD02-BE91556228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70" y="76489"/>
            <a:ext cx="1804431" cy="648000"/>
          </a:xfrm>
          <a:prstGeom prst="rect">
            <a:avLst/>
          </a:prstGeom>
        </p:spPr>
      </p:pic>
      <p:sp>
        <p:nvSpPr>
          <p:cNvPr id="2" name="Title 1">
            <a:extLst>
              <a:ext uri="{FF2B5EF4-FFF2-40B4-BE49-F238E27FC236}">
                <a16:creationId xmlns:a16="http://schemas.microsoft.com/office/drawing/2014/main" id="{81DA0003-00D1-4B07-9412-B6C4D093123A}"/>
              </a:ext>
            </a:extLst>
          </p:cNvPr>
          <p:cNvSpPr>
            <a:spLocks noGrp="1"/>
          </p:cNvSpPr>
          <p:nvPr>
            <p:ph type="title"/>
          </p:nvPr>
        </p:nvSpPr>
        <p:spPr>
          <a:xfrm>
            <a:off x="352338" y="795171"/>
            <a:ext cx="11001462" cy="703283"/>
          </a:xfrm>
        </p:spPr>
        <p:txBody>
          <a:bodyPr/>
          <a:lstStyle/>
          <a:p>
            <a:r>
              <a:rPr lang="en-CA" b="1" dirty="0"/>
              <a:t>Pre-Engineering</a:t>
            </a:r>
          </a:p>
        </p:txBody>
      </p:sp>
      <p:sp>
        <p:nvSpPr>
          <p:cNvPr id="3" name="Content Placeholder 2">
            <a:extLst>
              <a:ext uri="{FF2B5EF4-FFF2-40B4-BE49-F238E27FC236}">
                <a16:creationId xmlns:a16="http://schemas.microsoft.com/office/drawing/2014/main" id="{76A7B6D2-0629-4E20-A1CC-DCBF622ECDF3}"/>
              </a:ext>
            </a:extLst>
          </p:cNvPr>
          <p:cNvSpPr>
            <a:spLocks noGrp="1"/>
          </p:cNvSpPr>
          <p:nvPr>
            <p:ph sz="half" idx="1"/>
          </p:nvPr>
        </p:nvSpPr>
        <p:spPr>
          <a:xfrm>
            <a:off x="452487" y="1566783"/>
            <a:ext cx="7588576" cy="4465472"/>
          </a:xfrm>
        </p:spPr>
        <p:txBody>
          <a:bodyPr>
            <a:normAutofit fontScale="92500" lnSpcReduction="10000"/>
          </a:bodyPr>
          <a:lstStyle/>
          <a:p>
            <a:pPr marL="0" indent="0">
              <a:spcAft>
                <a:spcPts val="1000"/>
              </a:spcAft>
              <a:buNone/>
            </a:pPr>
            <a:r>
              <a:rPr lang="en-CA" dirty="0"/>
              <a:t>Prior to proceeding with the engineering design, several different site activities have already taken place, including:</a:t>
            </a:r>
          </a:p>
          <a:p>
            <a:pPr lvl="1">
              <a:spcBef>
                <a:spcPts val="600"/>
              </a:spcBef>
            </a:pPr>
            <a:r>
              <a:rPr lang="en-CA" dirty="0"/>
              <a:t>A </a:t>
            </a:r>
            <a:r>
              <a:rPr lang="en-CA" b="1" dirty="0"/>
              <a:t>Topographic Survey</a:t>
            </a:r>
            <a:r>
              <a:rPr lang="en-CA" dirty="0"/>
              <a:t> to locate edges of pavement, utilities, gardens, trees, fences, elevation changes, etc.</a:t>
            </a:r>
          </a:p>
          <a:p>
            <a:pPr lvl="1">
              <a:spcBef>
                <a:spcPts val="1200"/>
              </a:spcBef>
            </a:pPr>
            <a:r>
              <a:rPr lang="en-CA" dirty="0"/>
              <a:t>Drilling within the road for the </a:t>
            </a:r>
            <a:r>
              <a:rPr lang="en-CA" b="1" dirty="0"/>
              <a:t>Geotechnical Investigation</a:t>
            </a:r>
            <a:r>
              <a:rPr lang="en-CA" dirty="0"/>
              <a:t> has been completed to establish sub-surface soil conditions and excess soil management.</a:t>
            </a:r>
          </a:p>
          <a:p>
            <a:pPr lvl="1">
              <a:spcBef>
                <a:spcPts val="1200"/>
              </a:spcBef>
            </a:pPr>
            <a:r>
              <a:rPr lang="en-CA" b="1" dirty="0"/>
              <a:t>Ontario Legal Surveyor</a:t>
            </a:r>
            <a:r>
              <a:rPr lang="en-CA" dirty="0"/>
              <a:t> </a:t>
            </a:r>
            <a:r>
              <a:rPr lang="en-CA" b="1" dirty="0"/>
              <a:t>(OLS)</a:t>
            </a:r>
            <a:r>
              <a:rPr lang="en-CA" dirty="0"/>
              <a:t> has established the location of the municipal Right-of-Way property lines.</a:t>
            </a:r>
          </a:p>
          <a:p>
            <a:pPr lvl="1">
              <a:spcBef>
                <a:spcPts val="1200"/>
              </a:spcBef>
            </a:pPr>
            <a:r>
              <a:rPr lang="en-CA" dirty="0"/>
              <a:t>The Township’s Urban Forestry Manager has completed a </a:t>
            </a:r>
            <a:r>
              <a:rPr lang="en-CA" b="1" dirty="0"/>
              <a:t>Tree Assessment</a:t>
            </a:r>
            <a:r>
              <a:rPr lang="en-CA" dirty="0"/>
              <a:t>.</a:t>
            </a:r>
          </a:p>
        </p:txBody>
      </p:sp>
      <p:pic>
        <p:nvPicPr>
          <p:cNvPr id="13" name="Content Placeholder 12">
            <a:extLst>
              <a:ext uri="{FF2B5EF4-FFF2-40B4-BE49-F238E27FC236}">
                <a16:creationId xmlns:a16="http://schemas.microsoft.com/office/drawing/2014/main" id="{8E075525-F3D6-4765-A36E-E3D80EA405C0}"/>
              </a:ext>
            </a:extLst>
          </p:cNvPr>
          <p:cNvPicPr>
            <a:picLocks noGrp="1" noChangeAspect="1"/>
          </p:cNvPicPr>
          <p:nvPr>
            <p:ph sz="half" idx="2"/>
          </p:nvPr>
        </p:nvPicPr>
        <p:blipFill>
          <a:blip r:embed="rId3" cstate="hqprint">
            <a:extLst>
              <a:ext uri="{28A0092B-C50C-407E-A947-70E740481C1C}">
                <a14:useLocalDpi xmlns:a14="http://schemas.microsoft.com/office/drawing/2010/main" val="0"/>
              </a:ext>
            </a:extLst>
          </a:blip>
          <a:stretch>
            <a:fillRect/>
          </a:stretch>
        </p:blipFill>
        <p:spPr>
          <a:xfrm>
            <a:off x="8545676" y="1547906"/>
            <a:ext cx="3263503" cy="4351338"/>
          </a:xfrm>
        </p:spPr>
      </p:pic>
      <p:pic>
        <p:nvPicPr>
          <p:cNvPr id="6" name="Picture 5" descr="A logo for a company&#10;&#10;Description automatically generated">
            <a:extLst>
              <a:ext uri="{FF2B5EF4-FFF2-40B4-BE49-F238E27FC236}">
                <a16:creationId xmlns:a16="http://schemas.microsoft.com/office/drawing/2014/main" id="{FDFDE635-5A47-5B11-CA3F-4A392CCE322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634" y="6161493"/>
            <a:ext cx="1409679" cy="648000"/>
          </a:xfrm>
          <a:prstGeom prst="rect">
            <a:avLst/>
          </a:prstGeom>
        </p:spPr>
      </p:pic>
    </p:spTree>
    <p:extLst>
      <p:ext uri="{BB962C8B-B14F-4D97-AF65-F5344CB8AC3E}">
        <p14:creationId xmlns:p14="http://schemas.microsoft.com/office/powerpoint/2010/main" val="3779771257"/>
      </p:ext>
    </p:extLst>
  </p:cSld>
  <p:clrMapOvr>
    <a:masterClrMapping/>
  </p:clrMapOvr>
  <mc:AlternateContent xmlns:mc="http://schemas.openxmlformats.org/markup-compatibility/2006" xmlns:p14="http://schemas.microsoft.com/office/powerpoint/2010/main">
    <mc:Choice Requires="p14">
      <p:transition spd="slow" p14:dur="2000" advTm="50135"/>
    </mc:Choice>
    <mc:Fallback xmlns="">
      <p:transition spd="slow" advTm="50135"/>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D66346-A319-4C00-9727-93E825B9BA05}"/>
              </a:ext>
            </a:extLst>
          </p:cNvPr>
          <p:cNvSpPr/>
          <p:nvPr/>
        </p:nvSpPr>
        <p:spPr>
          <a:xfrm>
            <a:off x="0" y="0"/>
            <a:ext cx="10188000" cy="468000"/>
          </a:xfrm>
          <a:prstGeom prst="rect">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sp>
        <p:nvSpPr>
          <p:cNvPr id="5" name="Rectangle 4">
            <a:extLst>
              <a:ext uri="{FF2B5EF4-FFF2-40B4-BE49-F238E27FC236}">
                <a16:creationId xmlns:a16="http://schemas.microsoft.com/office/drawing/2014/main" id="{C8C6F33A-E4C2-4C87-BF99-F11F40327B23}"/>
              </a:ext>
            </a:extLst>
          </p:cNvPr>
          <p:cNvSpPr/>
          <p:nvPr/>
        </p:nvSpPr>
        <p:spPr>
          <a:xfrm>
            <a:off x="352338" y="327171"/>
            <a:ext cx="9540000" cy="46800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Rounded Corners 8">
            <a:extLst>
              <a:ext uri="{FF2B5EF4-FFF2-40B4-BE49-F238E27FC236}">
                <a16:creationId xmlns:a16="http://schemas.microsoft.com/office/drawing/2014/main" id="{9A6C747C-9D88-4654-8285-58E18894F944}"/>
              </a:ext>
            </a:extLst>
          </p:cNvPr>
          <p:cNvSpPr/>
          <p:nvPr/>
        </p:nvSpPr>
        <p:spPr>
          <a:xfrm>
            <a:off x="1572000" y="6390000"/>
            <a:ext cx="10620000" cy="468000"/>
          </a:xfrm>
          <a:prstGeom prst="roundRect">
            <a:avLst>
              <a:gd name="adj" fmla="val 1111"/>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Rounded Corners 9">
            <a:extLst>
              <a:ext uri="{FF2B5EF4-FFF2-40B4-BE49-F238E27FC236}">
                <a16:creationId xmlns:a16="http://schemas.microsoft.com/office/drawing/2014/main" id="{FAECE397-7B42-43DD-A0CE-3D939B2A2549}"/>
              </a:ext>
            </a:extLst>
          </p:cNvPr>
          <p:cNvSpPr/>
          <p:nvPr/>
        </p:nvSpPr>
        <p:spPr>
          <a:xfrm>
            <a:off x="1879134" y="6062829"/>
            <a:ext cx="9930045" cy="468000"/>
          </a:xfrm>
          <a:prstGeom prst="roundRect">
            <a:avLst>
              <a:gd name="adj" fmla="val 0"/>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pic>
        <p:nvPicPr>
          <p:cNvPr id="7" name="Picture 6">
            <a:extLst>
              <a:ext uri="{FF2B5EF4-FFF2-40B4-BE49-F238E27FC236}">
                <a16:creationId xmlns:a16="http://schemas.microsoft.com/office/drawing/2014/main" id="{9D1CB5CB-C7EC-4180-AD02-BE91556228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70" y="76489"/>
            <a:ext cx="1804431" cy="648000"/>
          </a:xfrm>
          <a:prstGeom prst="rect">
            <a:avLst/>
          </a:prstGeom>
        </p:spPr>
      </p:pic>
      <p:sp>
        <p:nvSpPr>
          <p:cNvPr id="2" name="Title 1">
            <a:extLst>
              <a:ext uri="{FF2B5EF4-FFF2-40B4-BE49-F238E27FC236}">
                <a16:creationId xmlns:a16="http://schemas.microsoft.com/office/drawing/2014/main" id="{81DA0003-00D1-4B07-9412-B6C4D093123A}"/>
              </a:ext>
            </a:extLst>
          </p:cNvPr>
          <p:cNvSpPr>
            <a:spLocks noGrp="1"/>
          </p:cNvSpPr>
          <p:nvPr>
            <p:ph type="title"/>
          </p:nvPr>
        </p:nvSpPr>
        <p:spPr>
          <a:xfrm>
            <a:off x="352338" y="795171"/>
            <a:ext cx="11001462" cy="703283"/>
          </a:xfrm>
        </p:spPr>
        <p:txBody>
          <a:bodyPr>
            <a:normAutofit/>
          </a:bodyPr>
          <a:lstStyle/>
          <a:p>
            <a:r>
              <a:rPr lang="en-CA" b="1" dirty="0"/>
              <a:t>Tree Assessment</a:t>
            </a:r>
          </a:p>
        </p:txBody>
      </p:sp>
      <p:pic>
        <p:nvPicPr>
          <p:cNvPr id="8" name="Content Placeholder 7">
            <a:extLst>
              <a:ext uri="{FF2B5EF4-FFF2-40B4-BE49-F238E27FC236}">
                <a16:creationId xmlns:a16="http://schemas.microsoft.com/office/drawing/2014/main" id="{587C0744-2D96-41AF-8A1C-3F4F6139527E}"/>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82820" y="1825625"/>
            <a:ext cx="4299907" cy="3852000"/>
          </a:xfrm>
        </p:spPr>
      </p:pic>
      <p:sp>
        <p:nvSpPr>
          <p:cNvPr id="11" name="Content Placeholder 10">
            <a:extLst>
              <a:ext uri="{FF2B5EF4-FFF2-40B4-BE49-F238E27FC236}">
                <a16:creationId xmlns:a16="http://schemas.microsoft.com/office/drawing/2014/main" id="{6DB48CA5-74CA-495F-B709-25D1E7F904E5}"/>
              </a:ext>
            </a:extLst>
          </p:cNvPr>
          <p:cNvSpPr>
            <a:spLocks noGrp="1"/>
          </p:cNvSpPr>
          <p:nvPr>
            <p:ph sz="half" idx="2"/>
          </p:nvPr>
        </p:nvSpPr>
        <p:spPr>
          <a:xfrm>
            <a:off x="4563611" y="1566782"/>
            <a:ext cx="7245569" cy="4465471"/>
          </a:xfrm>
        </p:spPr>
        <p:txBody>
          <a:bodyPr>
            <a:noAutofit/>
          </a:bodyPr>
          <a:lstStyle/>
          <a:p>
            <a:pPr marL="0" indent="0">
              <a:buNone/>
            </a:pPr>
            <a:r>
              <a:rPr lang="en-US" dirty="0">
                <a:effectLst/>
                <a:ea typeface="Times New Roman" panose="02020603050405020304" pitchFamily="18" charset="0"/>
                <a:cs typeface="Helv 10pt"/>
              </a:rPr>
              <a:t>A Tree Condition Assessment was conducted by the Township’s Urban Forestry Manager.  The reason for this assessment is to identify a trees condition and its ability to withstand disturbance should construction encroach within the root </a:t>
            </a:r>
            <a:r>
              <a:rPr lang="en-US" dirty="0">
                <a:ea typeface="Times New Roman" panose="02020603050405020304" pitchFamily="18" charset="0"/>
                <a:cs typeface="Helv 10pt"/>
              </a:rPr>
              <a:t>zone</a:t>
            </a:r>
            <a:r>
              <a:rPr lang="en-US" dirty="0">
                <a:effectLst/>
                <a:ea typeface="Times New Roman" panose="02020603050405020304" pitchFamily="18" charset="0"/>
                <a:cs typeface="Helv 10pt"/>
              </a:rPr>
              <a:t> of a tree.  If it is determined that a tree will not withstand the construction activity, a decision will be made to have it removed prior to the start of construction and later replaced under a tree compensation program developed by the Township.  </a:t>
            </a:r>
            <a:endParaRPr lang="en-CA" dirty="0">
              <a:effectLst/>
              <a:ea typeface="Times New Roman" panose="02020603050405020304" pitchFamily="18" charset="0"/>
              <a:cs typeface="Helv 10pt"/>
            </a:endParaRPr>
          </a:p>
        </p:txBody>
      </p:sp>
      <p:pic>
        <p:nvPicPr>
          <p:cNvPr id="3" name="Picture 2" descr="A logo for a company&#10;&#10;Description automatically generated">
            <a:extLst>
              <a:ext uri="{FF2B5EF4-FFF2-40B4-BE49-F238E27FC236}">
                <a16:creationId xmlns:a16="http://schemas.microsoft.com/office/drawing/2014/main" id="{FDC26101-69EC-E3B8-B63F-22C6AC0AB75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634" y="6161493"/>
            <a:ext cx="1409679" cy="648000"/>
          </a:xfrm>
          <a:prstGeom prst="rect">
            <a:avLst/>
          </a:prstGeom>
        </p:spPr>
      </p:pic>
    </p:spTree>
    <p:extLst>
      <p:ext uri="{BB962C8B-B14F-4D97-AF65-F5344CB8AC3E}">
        <p14:creationId xmlns:p14="http://schemas.microsoft.com/office/powerpoint/2010/main" val="3492765173"/>
      </p:ext>
    </p:extLst>
  </p:cSld>
  <p:clrMapOvr>
    <a:masterClrMapping/>
  </p:clrMapOvr>
  <mc:AlternateContent xmlns:mc="http://schemas.openxmlformats.org/markup-compatibility/2006" xmlns:p14="http://schemas.microsoft.com/office/powerpoint/2010/main">
    <mc:Choice Requires="p14">
      <p:transition spd="slow" p14:dur="2000" advTm="31071"/>
    </mc:Choice>
    <mc:Fallback xmlns="">
      <p:transition spd="slow" advTm="3107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D66346-A319-4C00-9727-93E825B9BA05}"/>
              </a:ext>
            </a:extLst>
          </p:cNvPr>
          <p:cNvSpPr/>
          <p:nvPr/>
        </p:nvSpPr>
        <p:spPr>
          <a:xfrm>
            <a:off x="0" y="0"/>
            <a:ext cx="10188000" cy="468000"/>
          </a:xfrm>
          <a:prstGeom prst="rect">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sp>
        <p:nvSpPr>
          <p:cNvPr id="5" name="Rectangle 4">
            <a:extLst>
              <a:ext uri="{FF2B5EF4-FFF2-40B4-BE49-F238E27FC236}">
                <a16:creationId xmlns:a16="http://schemas.microsoft.com/office/drawing/2014/main" id="{C8C6F33A-E4C2-4C87-BF99-F11F40327B23}"/>
              </a:ext>
            </a:extLst>
          </p:cNvPr>
          <p:cNvSpPr/>
          <p:nvPr/>
        </p:nvSpPr>
        <p:spPr>
          <a:xfrm>
            <a:off x="352338" y="327171"/>
            <a:ext cx="9540000" cy="46800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Rounded Corners 8">
            <a:extLst>
              <a:ext uri="{FF2B5EF4-FFF2-40B4-BE49-F238E27FC236}">
                <a16:creationId xmlns:a16="http://schemas.microsoft.com/office/drawing/2014/main" id="{9A6C747C-9D88-4654-8285-58E18894F944}"/>
              </a:ext>
            </a:extLst>
          </p:cNvPr>
          <p:cNvSpPr/>
          <p:nvPr/>
        </p:nvSpPr>
        <p:spPr>
          <a:xfrm>
            <a:off x="1572000" y="6390000"/>
            <a:ext cx="10620000" cy="468000"/>
          </a:xfrm>
          <a:prstGeom prst="roundRect">
            <a:avLst>
              <a:gd name="adj" fmla="val 1111"/>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Rounded Corners 9">
            <a:extLst>
              <a:ext uri="{FF2B5EF4-FFF2-40B4-BE49-F238E27FC236}">
                <a16:creationId xmlns:a16="http://schemas.microsoft.com/office/drawing/2014/main" id="{FAECE397-7B42-43DD-A0CE-3D939B2A2549}"/>
              </a:ext>
            </a:extLst>
          </p:cNvPr>
          <p:cNvSpPr/>
          <p:nvPr/>
        </p:nvSpPr>
        <p:spPr>
          <a:xfrm>
            <a:off x="1879134" y="6062829"/>
            <a:ext cx="9930045" cy="468000"/>
          </a:xfrm>
          <a:prstGeom prst="roundRect">
            <a:avLst>
              <a:gd name="adj" fmla="val 0"/>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pic>
        <p:nvPicPr>
          <p:cNvPr id="7" name="Picture 6">
            <a:extLst>
              <a:ext uri="{FF2B5EF4-FFF2-40B4-BE49-F238E27FC236}">
                <a16:creationId xmlns:a16="http://schemas.microsoft.com/office/drawing/2014/main" id="{9D1CB5CB-C7EC-4180-AD02-BE91556228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70" y="76489"/>
            <a:ext cx="1804431" cy="648000"/>
          </a:xfrm>
          <a:prstGeom prst="rect">
            <a:avLst/>
          </a:prstGeom>
        </p:spPr>
      </p:pic>
      <p:sp>
        <p:nvSpPr>
          <p:cNvPr id="2" name="Title 1">
            <a:extLst>
              <a:ext uri="{FF2B5EF4-FFF2-40B4-BE49-F238E27FC236}">
                <a16:creationId xmlns:a16="http://schemas.microsoft.com/office/drawing/2014/main" id="{81DA0003-00D1-4B07-9412-B6C4D093123A}"/>
              </a:ext>
            </a:extLst>
          </p:cNvPr>
          <p:cNvSpPr>
            <a:spLocks noGrp="1"/>
          </p:cNvSpPr>
          <p:nvPr>
            <p:ph type="title"/>
          </p:nvPr>
        </p:nvSpPr>
        <p:spPr>
          <a:xfrm>
            <a:off x="352338" y="795171"/>
            <a:ext cx="11001462" cy="703283"/>
          </a:xfrm>
        </p:spPr>
        <p:txBody>
          <a:bodyPr/>
          <a:lstStyle/>
          <a:p>
            <a:r>
              <a:rPr lang="en-CA" b="1" dirty="0"/>
              <a:t>Pre-Condition Survey</a:t>
            </a:r>
          </a:p>
        </p:txBody>
      </p:sp>
      <p:sp>
        <p:nvSpPr>
          <p:cNvPr id="3" name="Content Placeholder 2">
            <a:extLst>
              <a:ext uri="{FF2B5EF4-FFF2-40B4-BE49-F238E27FC236}">
                <a16:creationId xmlns:a16="http://schemas.microsoft.com/office/drawing/2014/main" id="{76A7B6D2-0629-4E20-A1CC-DCBF622ECDF3}"/>
              </a:ext>
            </a:extLst>
          </p:cNvPr>
          <p:cNvSpPr>
            <a:spLocks noGrp="1"/>
          </p:cNvSpPr>
          <p:nvPr>
            <p:ph sz="half" idx="1"/>
          </p:nvPr>
        </p:nvSpPr>
        <p:spPr>
          <a:xfrm>
            <a:off x="624838" y="1533883"/>
            <a:ext cx="5394961" cy="4465472"/>
          </a:xfrm>
        </p:spPr>
        <p:txBody>
          <a:bodyPr>
            <a:noAutofit/>
          </a:bodyPr>
          <a:lstStyle/>
          <a:p>
            <a:pPr marL="0" indent="0">
              <a:buNone/>
            </a:pPr>
            <a:r>
              <a:rPr lang="en-CA" sz="3000" dirty="0"/>
              <a:t>Due to the nature of the construction activity, structures and buildings on your property may be inspected to record existing conditions. This will be completed prior to construction. You will be contacted by the general contractor’s subconsultant to set up an individual appointment where necessary.</a:t>
            </a:r>
          </a:p>
        </p:txBody>
      </p:sp>
      <p:pic>
        <p:nvPicPr>
          <p:cNvPr id="8" name="Content Placeholder 7">
            <a:extLst>
              <a:ext uri="{FF2B5EF4-FFF2-40B4-BE49-F238E27FC236}">
                <a16:creationId xmlns:a16="http://schemas.microsoft.com/office/drawing/2014/main" id="{F1C270C1-1105-40F0-9F4D-EF8B11C5259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2" y="1529028"/>
            <a:ext cx="5394961" cy="4282678"/>
          </a:xfrm>
        </p:spPr>
      </p:pic>
      <p:pic>
        <p:nvPicPr>
          <p:cNvPr id="6" name="Picture 5" descr="A logo for a company&#10;&#10;Description automatically generated">
            <a:extLst>
              <a:ext uri="{FF2B5EF4-FFF2-40B4-BE49-F238E27FC236}">
                <a16:creationId xmlns:a16="http://schemas.microsoft.com/office/drawing/2014/main" id="{CCA8EE1B-755E-64DA-AE12-457B1D29F5B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634" y="6161493"/>
            <a:ext cx="1409679" cy="648000"/>
          </a:xfrm>
          <a:prstGeom prst="rect">
            <a:avLst/>
          </a:prstGeom>
        </p:spPr>
      </p:pic>
    </p:spTree>
    <p:extLst>
      <p:ext uri="{BB962C8B-B14F-4D97-AF65-F5344CB8AC3E}">
        <p14:creationId xmlns:p14="http://schemas.microsoft.com/office/powerpoint/2010/main" val="4281001627"/>
      </p:ext>
    </p:extLst>
  </p:cSld>
  <p:clrMapOvr>
    <a:masterClrMapping/>
  </p:clrMapOvr>
  <mc:AlternateContent xmlns:mc="http://schemas.openxmlformats.org/markup-compatibility/2006" xmlns:p14="http://schemas.microsoft.com/office/powerpoint/2010/main">
    <mc:Choice Requires="p14">
      <p:transition spd="slow" p14:dur="2000" advTm="24732"/>
    </mc:Choice>
    <mc:Fallback xmlns="">
      <p:transition spd="slow" advTm="2473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D66346-A319-4C00-9727-93E825B9BA05}"/>
              </a:ext>
            </a:extLst>
          </p:cNvPr>
          <p:cNvSpPr/>
          <p:nvPr/>
        </p:nvSpPr>
        <p:spPr>
          <a:xfrm>
            <a:off x="0" y="0"/>
            <a:ext cx="10188000" cy="468000"/>
          </a:xfrm>
          <a:prstGeom prst="rect">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sp>
        <p:nvSpPr>
          <p:cNvPr id="5" name="Rectangle 4">
            <a:extLst>
              <a:ext uri="{FF2B5EF4-FFF2-40B4-BE49-F238E27FC236}">
                <a16:creationId xmlns:a16="http://schemas.microsoft.com/office/drawing/2014/main" id="{C8C6F33A-E4C2-4C87-BF99-F11F40327B23}"/>
              </a:ext>
            </a:extLst>
          </p:cNvPr>
          <p:cNvSpPr/>
          <p:nvPr/>
        </p:nvSpPr>
        <p:spPr>
          <a:xfrm>
            <a:off x="352338" y="327171"/>
            <a:ext cx="9540000" cy="46800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Rounded Corners 8">
            <a:extLst>
              <a:ext uri="{FF2B5EF4-FFF2-40B4-BE49-F238E27FC236}">
                <a16:creationId xmlns:a16="http://schemas.microsoft.com/office/drawing/2014/main" id="{9A6C747C-9D88-4654-8285-58E18894F944}"/>
              </a:ext>
            </a:extLst>
          </p:cNvPr>
          <p:cNvSpPr/>
          <p:nvPr/>
        </p:nvSpPr>
        <p:spPr>
          <a:xfrm>
            <a:off x="1572000" y="6390000"/>
            <a:ext cx="10620000" cy="468000"/>
          </a:xfrm>
          <a:prstGeom prst="roundRect">
            <a:avLst>
              <a:gd name="adj" fmla="val 1111"/>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Rounded Corners 9">
            <a:extLst>
              <a:ext uri="{FF2B5EF4-FFF2-40B4-BE49-F238E27FC236}">
                <a16:creationId xmlns:a16="http://schemas.microsoft.com/office/drawing/2014/main" id="{FAECE397-7B42-43DD-A0CE-3D939B2A2549}"/>
              </a:ext>
            </a:extLst>
          </p:cNvPr>
          <p:cNvSpPr/>
          <p:nvPr/>
        </p:nvSpPr>
        <p:spPr>
          <a:xfrm>
            <a:off x="1879134" y="6062829"/>
            <a:ext cx="9930045" cy="468000"/>
          </a:xfrm>
          <a:prstGeom prst="roundRect">
            <a:avLst>
              <a:gd name="adj" fmla="val 0"/>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pic>
        <p:nvPicPr>
          <p:cNvPr id="7" name="Picture 6">
            <a:extLst>
              <a:ext uri="{FF2B5EF4-FFF2-40B4-BE49-F238E27FC236}">
                <a16:creationId xmlns:a16="http://schemas.microsoft.com/office/drawing/2014/main" id="{9D1CB5CB-C7EC-4180-AD02-BE91556228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70" y="76489"/>
            <a:ext cx="1804431" cy="648000"/>
          </a:xfrm>
          <a:prstGeom prst="rect">
            <a:avLst/>
          </a:prstGeom>
        </p:spPr>
      </p:pic>
      <p:sp>
        <p:nvSpPr>
          <p:cNvPr id="2" name="Title 1">
            <a:extLst>
              <a:ext uri="{FF2B5EF4-FFF2-40B4-BE49-F238E27FC236}">
                <a16:creationId xmlns:a16="http://schemas.microsoft.com/office/drawing/2014/main" id="{81DA0003-00D1-4B07-9412-B6C4D093123A}"/>
              </a:ext>
            </a:extLst>
          </p:cNvPr>
          <p:cNvSpPr>
            <a:spLocks noGrp="1"/>
          </p:cNvSpPr>
          <p:nvPr>
            <p:ph type="title"/>
          </p:nvPr>
        </p:nvSpPr>
        <p:spPr>
          <a:xfrm>
            <a:off x="352338" y="795171"/>
            <a:ext cx="11456840" cy="703283"/>
          </a:xfrm>
        </p:spPr>
        <p:txBody>
          <a:bodyPr>
            <a:normAutofit/>
          </a:bodyPr>
          <a:lstStyle/>
          <a:p>
            <a:r>
              <a:rPr lang="en-CA" b="1" dirty="0"/>
              <a:t>How will Traffic be Managed During Construction?</a:t>
            </a:r>
          </a:p>
        </p:txBody>
      </p:sp>
      <p:pic>
        <p:nvPicPr>
          <p:cNvPr id="8" name="Content Placeholder 7">
            <a:extLst>
              <a:ext uri="{FF2B5EF4-FFF2-40B4-BE49-F238E27FC236}">
                <a16:creationId xmlns:a16="http://schemas.microsoft.com/office/drawing/2014/main" id="{EF5F335B-3BA1-4252-BA07-F97F40983400}"/>
              </a:ext>
            </a:extLst>
          </p:cNvPr>
          <p:cNvPicPr>
            <a:picLocks noGrp="1" noChangeAspect="1"/>
          </p:cNvPicPr>
          <p:nvPr>
            <p:ph sz="half" idx="1"/>
          </p:nvPr>
        </p:nvPicPr>
        <p:blipFill rotWithShape="1">
          <a:blip r:embed="rId3" cstate="hqprint">
            <a:extLst>
              <a:ext uri="{28A0092B-C50C-407E-A947-70E740481C1C}">
                <a14:useLocalDpi xmlns:a14="http://schemas.microsoft.com/office/drawing/2010/main" val="0"/>
              </a:ext>
            </a:extLst>
          </a:blip>
          <a:srcRect/>
          <a:stretch/>
        </p:blipFill>
        <p:spPr>
          <a:xfrm>
            <a:off x="471340" y="1674416"/>
            <a:ext cx="5548460" cy="4250531"/>
          </a:xfrm>
        </p:spPr>
      </p:pic>
      <p:sp>
        <p:nvSpPr>
          <p:cNvPr id="11" name="Content Placeholder 10">
            <a:extLst>
              <a:ext uri="{FF2B5EF4-FFF2-40B4-BE49-F238E27FC236}">
                <a16:creationId xmlns:a16="http://schemas.microsoft.com/office/drawing/2014/main" id="{6DB48CA5-74CA-495F-B709-25D1E7F904E5}"/>
              </a:ext>
            </a:extLst>
          </p:cNvPr>
          <p:cNvSpPr>
            <a:spLocks noGrp="1"/>
          </p:cNvSpPr>
          <p:nvPr>
            <p:ph sz="half" idx="2"/>
          </p:nvPr>
        </p:nvSpPr>
        <p:spPr>
          <a:xfrm>
            <a:off x="6172199" y="1566782"/>
            <a:ext cx="5636979" cy="4465471"/>
          </a:xfrm>
        </p:spPr>
        <p:txBody>
          <a:bodyPr>
            <a:normAutofit lnSpcReduction="10000"/>
          </a:bodyPr>
          <a:lstStyle/>
          <a:p>
            <a:pPr marL="342900" lvl="0" indent="-342900">
              <a:spcBef>
                <a:spcPts val="600"/>
              </a:spcBef>
              <a:buFont typeface="Symbol" panose="05050102010706020507" pitchFamily="18" charset="2"/>
              <a:buChar char=""/>
            </a:pPr>
            <a:r>
              <a:rPr lang="en-CA" sz="2600" dirty="0">
                <a:ea typeface="Times New Roman" panose="02020603050405020304" pitchFamily="18" charset="0"/>
              </a:rPr>
              <a:t>Hill</a:t>
            </a:r>
            <a:r>
              <a:rPr lang="en-CA" sz="2600" dirty="0">
                <a:effectLst/>
                <a:ea typeface="Times New Roman" panose="02020603050405020304" pitchFamily="18" charset="0"/>
              </a:rPr>
              <a:t> Street Eas</a:t>
            </a:r>
            <a:r>
              <a:rPr lang="en-CA" sz="2600" dirty="0">
                <a:ea typeface="Times New Roman" panose="02020603050405020304" pitchFamily="18" charset="0"/>
              </a:rPr>
              <a:t>t </a:t>
            </a:r>
            <a:r>
              <a:rPr lang="en-CA" sz="2600" dirty="0">
                <a:effectLst/>
                <a:ea typeface="Times New Roman" panose="02020603050405020304" pitchFamily="18" charset="0"/>
              </a:rPr>
              <a:t>will be closed to through traffic during construction.</a:t>
            </a:r>
            <a:endParaRPr lang="en-CA" sz="2600" dirty="0">
              <a:effectLst/>
              <a:ea typeface="Calibri" panose="020F0502020204030204" pitchFamily="34" charset="0"/>
            </a:endParaRPr>
          </a:p>
          <a:p>
            <a:pPr marL="342900" lvl="0" indent="-342900">
              <a:spcBef>
                <a:spcPts val="600"/>
              </a:spcBef>
              <a:buFont typeface="Symbol" panose="05050102010706020507" pitchFamily="18" charset="2"/>
              <a:buChar char=""/>
            </a:pPr>
            <a:r>
              <a:rPr lang="en-CA" sz="2600" dirty="0">
                <a:effectLst/>
                <a:ea typeface="Times New Roman" panose="02020603050405020304" pitchFamily="18" charset="0"/>
              </a:rPr>
              <a:t>In general, local access to properties will be maintained, however, short duration restrictions may occur from time to time based on construction activities.  Access for emergency vehicles will be maintained at all times.</a:t>
            </a:r>
            <a:endParaRPr lang="en-CA" sz="2600" dirty="0">
              <a:effectLst/>
              <a:ea typeface="Calibri" panose="020F0502020204030204" pitchFamily="34" charset="0"/>
            </a:endParaRPr>
          </a:p>
          <a:p>
            <a:pPr marL="342900" lvl="0" indent="-342900">
              <a:spcBef>
                <a:spcPts val="600"/>
              </a:spcBef>
              <a:buFont typeface="Symbol" panose="05050102010706020507" pitchFamily="18" charset="2"/>
              <a:buChar char=""/>
            </a:pPr>
            <a:r>
              <a:rPr lang="en-CA" sz="2600" dirty="0">
                <a:effectLst/>
                <a:ea typeface="Times New Roman" panose="02020603050405020304" pitchFamily="18" charset="0"/>
              </a:rPr>
              <a:t>Whenever possible, advance notice will be provided by the contractor in the event access to your property will be temporarily affected.</a:t>
            </a:r>
            <a:endParaRPr lang="en-CA" sz="2600" dirty="0">
              <a:effectLst/>
              <a:ea typeface="Calibri" panose="020F0502020204030204" pitchFamily="34" charset="0"/>
            </a:endParaRPr>
          </a:p>
        </p:txBody>
      </p:sp>
      <p:pic>
        <p:nvPicPr>
          <p:cNvPr id="3" name="Picture 2" descr="A logo for a company&#10;&#10;Description automatically generated">
            <a:extLst>
              <a:ext uri="{FF2B5EF4-FFF2-40B4-BE49-F238E27FC236}">
                <a16:creationId xmlns:a16="http://schemas.microsoft.com/office/drawing/2014/main" id="{FEAD2658-560B-C2D4-48B3-4FAEF40FCAC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634" y="6161493"/>
            <a:ext cx="1409679" cy="648000"/>
          </a:xfrm>
          <a:prstGeom prst="rect">
            <a:avLst/>
          </a:prstGeom>
        </p:spPr>
      </p:pic>
    </p:spTree>
    <p:extLst>
      <p:ext uri="{BB962C8B-B14F-4D97-AF65-F5344CB8AC3E}">
        <p14:creationId xmlns:p14="http://schemas.microsoft.com/office/powerpoint/2010/main" val="2453295419"/>
      </p:ext>
    </p:extLst>
  </p:cSld>
  <p:clrMapOvr>
    <a:masterClrMapping/>
  </p:clrMapOvr>
  <mc:AlternateContent xmlns:mc="http://schemas.openxmlformats.org/markup-compatibility/2006" xmlns:p14="http://schemas.microsoft.com/office/powerpoint/2010/main">
    <mc:Choice Requires="p14">
      <p:transition spd="slow" p14:dur="2000" advTm="35181"/>
    </mc:Choice>
    <mc:Fallback xmlns="">
      <p:transition spd="slow" advTm="3518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D66346-A319-4C00-9727-93E825B9BA05}"/>
              </a:ext>
            </a:extLst>
          </p:cNvPr>
          <p:cNvSpPr/>
          <p:nvPr/>
        </p:nvSpPr>
        <p:spPr>
          <a:xfrm>
            <a:off x="0" y="0"/>
            <a:ext cx="10188000" cy="468000"/>
          </a:xfrm>
          <a:prstGeom prst="rect">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sp>
        <p:nvSpPr>
          <p:cNvPr id="5" name="Rectangle 4">
            <a:extLst>
              <a:ext uri="{FF2B5EF4-FFF2-40B4-BE49-F238E27FC236}">
                <a16:creationId xmlns:a16="http://schemas.microsoft.com/office/drawing/2014/main" id="{C8C6F33A-E4C2-4C87-BF99-F11F40327B23}"/>
              </a:ext>
            </a:extLst>
          </p:cNvPr>
          <p:cNvSpPr/>
          <p:nvPr/>
        </p:nvSpPr>
        <p:spPr>
          <a:xfrm>
            <a:off x="352338" y="327171"/>
            <a:ext cx="9540000" cy="46800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Rounded Corners 8">
            <a:extLst>
              <a:ext uri="{FF2B5EF4-FFF2-40B4-BE49-F238E27FC236}">
                <a16:creationId xmlns:a16="http://schemas.microsoft.com/office/drawing/2014/main" id="{9A6C747C-9D88-4654-8285-58E18894F944}"/>
              </a:ext>
            </a:extLst>
          </p:cNvPr>
          <p:cNvSpPr/>
          <p:nvPr/>
        </p:nvSpPr>
        <p:spPr>
          <a:xfrm>
            <a:off x="1572000" y="6390000"/>
            <a:ext cx="10620000" cy="468000"/>
          </a:xfrm>
          <a:prstGeom prst="roundRect">
            <a:avLst>
              <a:gd name="adj" fmla="val 1111"/>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Rounded Corners 9">
            <a:extLst>
              <a:ext uri="{FF2B5EF4-FFF2-40B4-BE49-F238E27FC236}">
                <a16:creationId xmlns:a16="http://schemas.microsoft.com/office/drawing/2014/main" id="{FAECE397-7B42-43DD-A0CE-3D939B2A2549}"/>
              </a:ext>
            </a:extLst>
          </p:cNvPr>
          <p:cNvSpPr/>
          <p:nvPr/>
        </p:nvSpPr>
        <p:spPr>
          <a:xfrm>
            <a:off x="1879134" y="6062829"/>
            <a:ext cx="9930045" cy="468000"/>
          </a:xfrm>
          <a:prstGeom prst="roundRect">
            <a:avLst>
              <a:gd name="adj" fmla="val 0"/>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pic>
        <p:nvPicPr>
          <p:cNvPr id="7" name="Picture 6">
            <a:extLst>
              <a:ext uri="{FF2B5EF4-FFF2-40B4-BE49-F238E27FC236}">
                <a16:creationId xmlns:a16="http://schemas.microsoft.com/office/drawing/2014/main" id="{9D1CB5CB-C7EC-4180-AD02-BE91556228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70" y="76489"/>
            <a:ext cx="1804431" cy="648000"/>
          </a:xfrm>
          <a:prstGeom prst="rect">
            <a:avLst/>
          </a:prstGeom>
        </p:spPr>
      </p:pic>
      <p:sp>
        <p:nvSpPr>
          <p:cNvPr id="2" name="Title 1">
            <a:extLst>
              <a:ext uri="{FF2B5EF4-FFF2-40B4-BE49-F238E27FC236}">
                <a16:creationId xmlns:a16="http://schemas.microsoft.com/office/drawing/2014/main" id="{81DA0003-00D1-4B07-9412-B6C4D093123A}"/>
              </a:ext>
            </a:extLst>
          </p:cNvPr>
          <p:cNvSpPr>
            <a:spLocks noGrp="1"/>
          </p:cNvSpPr>
          <p:nvPr>
            <p:ph type="title"/>
          </p:nvPr>
        </p:nvSpPr>
        <p:spPr>
          <a:xfrm>
            <a:off x="352338" y="795171"/>
            <a:ext cx="11001462" cy="703283"/>
          </a:xfrm>
        </p:spPr>
        <p:txBody>
          <a:bodyPr>
            <a:normAutofit fontScale="90000"/>
          </a:bodyPr>
          <a:lstStyle/>
          <a:p>
            <a:r>
              <a:rPr lang="en-CA" b="1" dirty="0"/>
              <a:t>How will Garbage and Recycling Pick-Up be Affected</a:t>
            </a:r>
          </a:p>
        </p:txBody>
      </p:sp>
      <p:sp>
        <p:nvSpPr>
          <p:cNvPr id="3" name="Content Placeholder 2">
            <a:extLst>
              <a:ext uri="{FF2B5EF4-FFF2-40B4-BE49-F238E27FC236}">
                <a16:creationId xmlns:a16="http://schemas.microsoft.com/office/drawing/2014/main" id="{76A7B6D2-0629-4E20-A1CC-DCBF622ECDF3}"/>
              </a:ext>
            </a:extLst>
          </p:cNvPr>
          <p:cNvSpPr>
            <a:spLocks noGrp="1"/>
          </p:cNvSpPr>
          <p:nvPr>
            <p:ph sz="half" idx="1"/>
          </p:nvPr>
        </p:nvSpPr>
        <p:spPr>
          <a:xfrm>
            <a:off x="671117" y="1566783"/>
            <a:ext cx="10857863" cy="4465472"/>
          </a:xfrm>
        </p:spPr>
        <p:txBody>
          <a:bodyPr>
            <a:noAutofit/>
          </a:bodyPr>
          <a:lstStyle/>
          <a:p>
            <a:pPr marL="342900" lvl="0" indent="-342900">
              <a:spcBef>
                <a:spcPts val="600"/>
              </a:spcBef>
              <a:buFont typeface="Symbol" panose="05050102010706020507" pitchFamily="18" charset="2"/>
              <a:buChar char=""/>
            </a:pPr>
            <a:r>
              <a:rPr lang="en-CA" dirty="0">
                <a:effectLst/>
                <a:ea typeface="Times New Roman" panose="02020603050405020304" pitchFamily="18" charset="0"/>
              </a:rPr>
              <a:t>Garbage and Recycling will be maintained on your regularly scheduled pick-up day.</a:t>
            </a:r>
            <a:endParaRPr lang="en-CA" dirty="0">
              <a:effectLst/>
              <a:ea typeface="Calibri" panose="020F0502020204030204" pitchFamily="34" charset="0"/>
            </a:endParaRPr>
          </a:p>
          <a:p>
            <a:pPr marL="342900" lvl="0" indent="-342900">
              <a:spcBef>
                <a:spcPts val="600"/>
              </a:spcBef>
              <a:buFont typeface="Symbol" panose="05050102010706020507" pitchFamily="18" charset="2"/>
              <a:buChar char=""/>
            </a:pPr>
            <a:r>
              <a:rPr lang="en-CA" dirty="0">
                <a:effectLst/>
                <a:ea typeface="Times New Roman" panose="02020603050405020304" pitchFamily="18" charset="0"/>
              </a:rPr>
              <a:t>The contractor will take your bins and </a:t>
            </a:r>
            <a:r>
              <a:rPr lang="en-CA" dirty="0">
                <a:ea typeface="Times New Roman" panose="02020603050405020304" pitchFamily="18" charset="0"/>
              </a:rPr>
              <a:t>garbage </a:t>
            </a:r>
            <a:r>
              <a:rPr lang="en-CA" dirty="0">
                <a:effectLst/>
                <a:ea typeface="Times New Roman" panose="02020603050405020304" pitchFamily="18" charset="0"/>
              </a:rPr>
              <a:t>from your usual roadside pick-up location and take them to designated                                                       to an arranged pick-up location.</a:t>
            </a:r>
            <a:endParaRPr lang="en-CA" dirty="0">
              <a:effectLst/>
              <a:ea typeface="Calibri" panose="020F0502020204030204" pitchFamily="34" charset="0"/>
            </a:endParaRPr>
          </a:p>
          <a:p>
            <a:pPr marL="342900" lvl="0" indent="-342900">
              <a:spcBef>
                <a:spcPts val="600"/>
              </a:spcBef>
              <a:buFont typeface="Symbol" panose="05050102010706020507" pitchFamily="18" charset="2"/>
              <a:buChar char=""/>
            </a:pPr>
            <a:r>
              <a:rPr lang="en-CA" dirty="0">
                <a:effectLst/>
                <a:ea typeface="Times New Roman" panose="02020603050405020304" pitchFamily="18" charset="0"/>
              </a:rPr>
              <a:t>Once pick-up has taken place, the                                                        contractor will return bins back to your                                               property.</a:t>
            </a:r>
            <a:endParaRPr lang="en-CA" dirty="0">
              <a:effectLst/>
              <a:ea typeface="Calibri" panose="020F0502020204030204" pitchFamily="34" charset="0"/>
            </a:endParaRPr>
          </a:p>
          <a:p>
            <a:pPr marL="342900" lvl="0" indent="-342900">
              <a:spcBef>
                <a:spcPts val="600"/>
              </a:spcBef>
              <a:buFont typeface="Symbol" panose="05050102010706020507" pitchFamily="18" charset="2"/>
              <a:buChar char=""/>
            </a:pPr>
            <a:r>
              <a:rPr lang="en-CA" dirty="0">
                <a:effectLst/>
                <a:ea typeface="Times New Roman" panose="02020603050405020304" pitchFamily="18" charset="0"/>
              </a:rPr>
              <a:t>Please ensure your bins have civic                                                              addresses on them.</a:t>
            </a:r>
            <a:endParaRPr lang="en-CA" dirty="0">
              <a:effectLst/>
              <a:ea typeface="Calibri" panose="020F0502020204030204" pitchFamily="34" charset="0"/>
            </a:endParaRPr>
          </a:p>
        </p:txBody>
      </p:sp>
      <p:pic>
        <p:nvPicPr>
          <p:cNvPr id="8" name="Content Placeholder 7">
            <a:extLst>
              <a:ext uri="{FF2B5EF4-FFF2-40B4-BE49-F238E27FC236}">
                <a16:creationId xmlns:a16="http://schemas.microsoft.com/office/drawing/2014/main" id="{BEA8DB3A-6241-4135-A2C9-F888846539C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966134" y="2839244"/>
            <a:ext cx="4562846" cy="3060000"/>
          </a:xfrm>
        </p:spPr>
      </p:pic>
      <p:pic>
        <p:nvPicPr>
          <p:cNvPr id="6" name="Picture 5" descr="A logo for a company&#10;&#10;Description automatically generated">
            <a:extLst>
              <a:ext uri="{FF2B5EF4-FFF2-40B4-BE49-F238E27FC236}">
                <a16:creationId xmlns:a16="http://schemas.microsoft.com/office/drawing/2014/main" id="{825A4276-2171-29DD-D4E4-BE2C6EDC272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634" y="6161493"/>
            <a:ext cx="1409679" cy="648000"/>
          </a:xfrm>
          <a:prstGeom prst="rect">
            <a:avLst/>
          </a:prstGeom>
        </p:spPr>
      </p:pic>
    </p:spTree>
    <p:extLst>
      <p:ext uri="{BB962C8B-B14F-4D97-AF65-F5344CB8AC3E}">
        <p14:creationId xmlns:p14="http://schemas.microsoft.com/office/powerpoint/2010/main" val="2750113754"/>
      </p:ext>
    </p:extLst>
  </p:cSld>
  <p:clrMapOvr>
    <a:masterClrMapping/>
  </p:clrMapOvr>
  <mc:AlternateContent xmlns:mc="http://schemas.openxmlformats.org/markup-compatibility/2006" xmlns:p14="http://schemas.microsoft.com/office/powerpoint/2010/main">
    <mc:Choice Requires="p14">
      <p:transition spd="slow" p14:dur="2000" advTm="27751"/>
    </mc:Choice>
    <mc:Fallback xmlns="">
      <p:transition spd="slow" advTm="27751"/>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D66346-A319-4C00-9727-93E825B9BA05}"/>
              </a:ext>
            </a:extLst>
          </p:cNvPr>
          <p:cNvSpPr/>
          <p:nvPr/>
        </p:nvSpPr>
        <p:spPr>
          <a:xfrm>
            <a:off x="0" y="0"/>
            <a:ext cx="10188000" cy="468000"/>
          </a:xfrm>
          <a:prstGeom prst="rect">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sp>
        <p:nvSpPr>
          <p:cNvPr id="5" name="Rectangle 4">
            <a:extLst>
              <a:ext uri="{FF2B5EF4-FFF2-40B4-BE49-F238E27FC236}">
                <a16:creationId xmlns:a16="http://schemas.microsoft.com/office/drawing/2014/main" id="{C8C6F33A-E4C2-4C87-BF99-F11F40327B23}"/>
              </a:ext>
            </a:extLst>
          </p:cNvPr>
          <p:cNvSpPr/>
          <p:nvPr/>
        </p:nvSpPr>
        <p:spPr>
          <a:xfrm>
            <a:off x="352338" y="327171"/>
            <a:ext cx="9540000" cy="46800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Rounded Corners 8">
            <a:extLst>
              <a:ext uri="{FF2B5EF4-FFF2-40B4-BE49-F238E27FC236}">
                <a16:creationId xmlns:a16="http://schemas.microsoft.com/office/drawing/2014/main" id="{9A6C747C-9D88-4654-8285-58E18894F944}"/>
              </a:ext>
            </a:extLst>
          </p:cNvPr>
          <p:cNvSpPr/>
          <p:nvPr/>
        </p:nvSpPr>
        <p:spPr>
          <a:xfrm>
            <a:off x="1572000" y="6390000"/>
            <a:ext cx="10620000" cy="468000"/>
          </a:xfrm>
          <a:prstGeom prst="roundRect">
            <a:avLst>
              <a:gd name="adj" fmla="val 1111"/>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Rounded Corners 9">
            <a:extLst>
              <a:ext uri="{FF2B5EF4-FFF2-40B4-BE49-F238E27FC236}">
                <a16:creationId xmlns:a16="http://schemas.microsoft.com/office/drawing/2014/main" id="{FAECE397-7B42-43DD-A0CE-3D939B2A2549}"/>
              </a:ext>
            </a:extLst>
          </p:cNvPr>
          <p:cNvSpPr/>
          <p:nvPr/>
        </p:nvSpPr>
        <p:spPr>
          <a:xfrm>
            <a:off x="1879134" y="6062829"/>
            <a:ext cx="9930045" cy="468000"/>
          </a:xfrm>
          <a:prstGeom prst="roundRect">
            <a:avLst>
              <a:gd name="adj" fmla="val 0"/>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pic>
        <p:nvPicPr>
          <p:cNvPr id="7" name="Picture 6">
            <a:extLst>
              <a:ext uri="{FF2B5EF4-FFF2-40B4-BE49-F238E27FC236}">
                <a16:creationId xmlns:a16="http://schemas.microsoft.com/office/drawing/2014/main" id="{9D1CB5CB-C7EC-4180-AD02-BE91556228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70" y="76489"/>
            <a:ext cx="1804431" cy="648000"/>
          </a:xfrm>
          <a:prstGeom prst="rect">
            <a:avLst/>
          </a:prstGeom>
        </p:spPr>
      </p:pic>
      <p:sp>
        <p:nvSpPr>
          <p:cNvPr id="2" name="Title 1">
            <a:extLst>
              <a:ext uri="{FF2B5EF4-FFF2-40B4-BE49-F238E27FC236}">
                <a16:creationId xmlns:a16="http://schemas.microsoft.com/office/drawing/2014/main" id="{81DA0003-00D1-4B07-9412-B6C4D093123A}"/>
              </a:ext>
            </a:extLst>
          </p:cNvPr>
          <p:cNvSpPr>
            <a:spLocks noGrp="1"/>
          </p:cNvSpPr>
          <p:nvPr>
            <p:ph type="title"/>
          </p:nvPr>
        </p:nvSpPr>
        <p:spPr>
          <a:xfrm>
            <a:off x="352338" y="795171"/>
            <a:ext cx="11001462" cy="703283"/>
          </a:xfrm>
        </p:spPr>
        <p:txBody>
          <a:bodyPr>
            <a:normAutofit/>
          </a:bodyPr>
          <a:lstStyle/>
          <a:p>
            <a:r>
              <a:rPr lang="en-CA" b="1" dirty="0"/>
              <a:t>Water Service Interruptions</a:t>
            </a:r>
          </a:p>
        </p:txBody>
      </p:sp>
      <p:pic>
        <p:nvPicPr>
          <p:cNvPr id="8" name="Content Placeholder 7">
            <a:extLst>
              <a:ext uri="{FF2B5EF4-FFF2-40B4-BE49-F238E27FC236}">
                <a16:creationId xmlns:a16="http://schemas.microsoft.com/office/drawing/2014/main" id="{19A369D1-9A0C-4CF4-9AE4-AB543D283C1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51200" y="1547823"/>
            <a:ext cx="3349227" cy="4465637"/>
          </a:xfrm>
        </p:spPr>
      </p:pic>
      <p:sp>
        <p:nvSpPr>
          <p:cNvPr id="11" name="Content Placeholder 10">
            <a:extLst>
              <a:ext uri="{FF2B5EF4-FFF2-40B4-BE49-F238E27FC236}">
                <a16:creationId xmlns:a16="http://schemas.microsoft.com/office/drawing/2014/main" id="{6DB48CA5-74CA-495F-B709-25D1E7F904E5}"/>
              </a:ext>
            </a:extLst>
          </p:cNvPr>
          <p:cNvSpPr>
            <a:spLocks noGrp="1"/>
          </p:cNvSpPr>
          <p:nvPr>
            <p:ph sz="half" idx="2"/>
          </p:nvPr>
        </p:nvSpPr>
        <p:spPr>
          <a:xfrm>
            <a:off x="4462942" y="1409088"/>
            <a:ext cx="7441035" cy="4465471"/>
          </a:xfrm>
        </p:spPr>
        <p:txBody>
          <a:bodyPr>
            <a:noAutofit/>
          </a:bodyPr>
          <a:lstStyle/>
          <a:p>
            <a:pPr marL="342900" lvl="0" indent="-342900">
              <a:spcBef>
                <a:spcPts val="600"/>
              </a:spcBef>
              <a:buFont typeface="Symbol" panose="05050102010706020507" pitchFamily="18" charset="2"/>
              <a:buChar char=""/>
            </a:pPr>
            <a:r>
              <a:rPr lang="en-CA" sz="2400" dirty="0">
                <a:effectLst/>
                <a:ea typeface="Times New Roman" panose="02020603050405020304" pitchFamily="18" charset="0"/>
              </a:rPr>
              <a:t>Water supply will be maintained throughout construction via a temporary watermain that will be typically installed along the frontage of your properties.</a:t>
            </a:r>
            <a:endParaRPr lang="en-CA" sz="2400" dirty="0">
              <a:effectLst/>
              <a:ea typeface="Calibri" panose="020F0502020204030204" pitchFamily="34" charset="0"/>
            </a:endParaRPr>
          </a:p>
          <a:p>
            <a:pPr marL="342900" lvl="0" indent="-342900">
              <a:spcBef>
                <a:spcPts val="600"/>
              </a:spcBef>
              <a:buFont typeface="Symbol" panose="05050102010706020507" pitchFamily="18" charset="2"/>
              <a:buChar char=""/>
            </a:pPr>
            <a:r>
              <a:rPr lang="en-CA" sz="2400" dirty="0">
                <a:effectLst/>
                <a:ea typeface="Times New Roman" panose="02020603050405020304" pitchFamily="18" charset="0"/>
              </a:rPr>
              <a:t>Access onto your property may be required to provide the individual temporary water service connection.</a:t>
            </a:r>
            <a:endParaRPr lang="en-CA" sz="2400" dirty="0">
              <a:effectLst/>
              <a:ea typeface="Calibri" panose="020F0502020204030204" pitchFamily="34" charset="0"/>
            </a:endParaRPr>
          </a:p>
          <a:p>
            <a:pPr marL="342900" lvl="0" indent="-342900">
              <a:spcBef>
                <a:spcPts val="600"/>
              </a:spcBef>
              <a:buFont typeface="Symbol" panose="05050102010706020507" pitchFamily="18" charset="2"/>
              <a:buChar char=""/>
            </a:pPr>
            <a:r>
              <a:rPr lang="en-CA" sz="2400" dirty="0">
                <a:effectLst/>
                <a:ea typeface="Times New Roman" panose="02020603050405020304" pitchFamily="18" charset="0"/>
              </a:rPr>
              <a:t>Short interruptions can be expected, particularly when individual services are transferred from existing watermain to temporary, and then to the new watermain.</a:t>
            </a:r>
            <a:endParaRPr lang="en-CA" sz="2400" dirty="0">
              <a:effectLst/>
              <a:ea typeface="Calibri" panose="020F0502020204030204" pitchFamily="34" charset="0"/>
            </a:endParaRPr>
          </a:p>
          <a:p>
            <a:pPr marL="342900" lvl="0" indent="-342900">
              <a:spcBef>
                <a:spcPts val="600"/>
              </a:spcBef>
              <a:buFont typeface="Symbol" panose="05050102010706020507" pitchFamily="18" charset="2"/>
              <a:buChar char=""/>
            </a:pPr>
            <a:r>
              <a:rPr lang="en-CA" sz="2400" dirty="0">
                <a:effectLst/>
                <a:ea typeface="Times New Roman" panose="02020603050405020304" pitchFamily="18" charset="0"/>
              </a:rPr>
              <a:t>Interruptions will be limited to a few hours and will occur during normal working hours(8:00AM to 4:30PM) </a:t>
            </a:r>
            <a:endParaRPr lang="en-CA" sz="2400" dirty="0">
              <a:effectLst/>
              <a:ea typeface="Calibri" panose="020F0502020204030204" pitchFamily="34" charset="0"/>
            </a:endParaRPr>
          </a:p>
          <a:p>
            <a:pPr marL="342900" lvl="0" indent="-342900">
              <a:spcBef>
                <a:spcPts val="600"/>
              </a:spcBef>
              <a:buFont typeface="Symbol" panose="05050102010706020507" pitchFamily="18" charset="2"/>
              <a:buChar char=""/>
            </a:pPr>
            <a:r>
              <a:rPr lang="en-CA" sz="2400" dirty="0">
                <a:effectLst/>
                <a:ea typeface="Times New Roman" panose="02020603050405020304" pitchFamily="18" charset="0"/>
              </a:rPr>
              <a:t>Written notice will be provided when possible in advance of any service interruption.</a:t>
            </a:r>
            <a:endParaRPr lang="en-CA" sz="2400" dirty="0">
              <a:effectLst/>
              <a:ea typeface="Calibri" panose="020F0502020204030204" pitchFamily="34" charset="0"/>
            </a:endParaRPr>
          </a:p>
        </p:txBody>
      </p:sp>
      <p:pic>
        <p:nvPicPr>
          <p:cNvPr id="3" name="Picture 2" descr="A logo for a company&#10;&#10;Description automatically generated">
            <a:extLst>
              <a:ext uri="{FF2B5EF4-FFF2-40B4-BE49-F238E27FC236}">
                <a16:creationId xmlns:a16="http://schemas.microsoft.com/office/drawing/2014/main" id="{218098C0-7168-960E-2708-B047D440A7F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634" y="6161493"/>
            <a:ext cx="1409679" cy="648000"/>
          </a:xfrm>
          <a:prstGeom prst="rect">
            <a:avLst/>
          </a:prstGeom>
        </p:spPr>
      </p:pic>
    </p:spTree>
    <p:extLst>
      <p:ext uri="{BB962C8B-B14F-4D97-AF65-F5344CB8AC3E}">
        <p14:creationId xmlns:p14="http://schemas.microsoft.com/office/powerpoint/2010/main" val="3076647661"/>
      </p:ext>
    </p:extLst>
  </p:cSld>
  <p:clrMapOvr>
    <a:masterClrMapping/>
  </p:clrMapOvr>
  <mc:AlternateContent xmlns:mc="http://schemas.openxmlformats.org/markup-compatibility/2006" xmlns:p14="http://schemas.microsoft.com/office/powerpoint/2010/main">
    <mc:Choice Requires="p14">
      <p:transition spd="slow" p14:dur="2000" advTm="52410"/>
    </mc:Choice>
    <mc:Fallback xmlns="">
      <p:transition spd="slow" advTm="5241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D66346-A319-4C00-9727-93E825B9BA05}"/>
              </a:ext>
            </a:extLst>
          </p:cNvPr>
          <p:cNvSpPr/>
          <p:nvPr/>
        </p:nvSpPr>
        <p:spPr>
          <a:xfrm>
            <a:off x="0" y="0"/>
            <a:ext cx="10188000" cy="468000"/>
          </a:xfrm>
          <a:prstGeom prst="rect">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sp>
        <p:nvSpPr>
          <p:cNvPr id="5" name="Rectangle 4">
            <a:extLst>
              <a:ext uri="{FF2B5EF4-FFF2-40B4-BE49-F238E27FC236}">
                <a16:creationId xmlns:a16="http://schemas.microsoft.com/office/drawing/2014/main" id="{C8C6F33A-E4C2-4C87-BF99-F11F40327B23}"/>
              </a:ext>
            </a:extLst>
          </p:cNvPr>
          <p:cNvSpPr/>
          <p:nvPr/>
        </p:nvSpPr>
        <p:spPr>
          <a:xfrm>
            <a:off x="352338" y="327171"/>
            <a:ext cx="9540000" cy="46800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Rounded Corners 8">
            <a:extLst>
              <a:ext uri="{FF2B5EF4-FFF2-40B4-BE49-F238E27FC236}">
                <a16:creationId xmlns:a16="http://schemas.microsoft.com/office/drawing/2014/main" id="{9A6C747C-9D88-4654-8285-58E18894F944}"/>
              </a:ext>
            </a:extLst>
          </p:cNvPr>
          <p:cNvSpPr/>
          <p:nvPr/>
        </p:nvSpPr>
        <p:spPr>
          <a:xfrm>
            <a:off x="1572000" y="6390000"/>
            <a:ext cx="10620000" cy="468000"/>
          </a:xfrm>
          <a:prstGeom prst="roundRect">
            <a:avLst>
              <a:gd name="adj" fmla="val 1111"/>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Rounded Corners 9">
            <a:extLst>
              <a:ext uri="{FF2B5EF4-FFF2-40B4-BE49-F238E27FC236}">
                <a16:creationId xmlns:a16="http://schemas.microsoft.com/office/drawing/2014/main" id="{FAECE397-7B42-43DD-A0CE-3D939B2A2549}"/>
              </a:ext>
            </a:extLst>
          </p:cNvPr>
          <p:cNvSpPr/>
          <p:nvPr/>
        </p:nvSpPr>
        <p:spPr>
          <a:xfrm>
            <a:off x="1879134" y="6062829"/>
            <a:ext cx="9930045" cy="468000"/>
          </a:xfrm>
          <a:prstGeom prst="roundRect">
            <a:avLst>
              <a:gd name="adj" fmla="val 0"/>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pic>
        <p:nvPicPr>
          <p:cNvPr id="7" name="Picture 6">
            <a:extLst>
              <a:ext uri="{FF2B5EF4-FFF2-40B4-BE49-F238E27FC236}">
                <a16:creationId xmlns:a16="http://schemas.microsoft.com/office/drawing/2014/main" id="{9D1CB5CB-C7EC-4180-AD02-BE91556228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70" y="76489"/>
            <a:ext cx="1804431" cy="648000"/>
          </a:xfrm>
          <a:prstGeom prst="rect">
            <a:avLst/>
          </a:prstGeom>
        </p:spPr>
      </p:pic>
      <p:sp>
        <p:nvSpPr>
          <p:cNvPr id="2" name="Title 1">
            <a:extLst>
              <a:ext uri="{FF2B5EF4-FFF2-40B4-BE49-F238E27FC236}">
                <a16:creationId xmlns:a16="http://schemas.microsoft.com/office/drawing/2014/main" id="{81DA0003-00D1-4B07-9412-B6C4D093123A}"/>
              </a:ext>
            </a:extLst>
          </p:cNvPr>
          <p:cNvSpPr>
            <a:spLocks noGrp="1"/>
          </p:cNvSpPr>
          <p:nvPr>
            <p:ph type="title"/>
          </p:nvPr>
        </p:nvSpPr>
        <p:spPr>
          <a:xfrm>
            <a:off x="352338" y="795171"/>
            <a:ext cx="11001462" cy="703283"/>
          </a:xfrm>
        </p:spPr>
        <p:txBody>
          <a:bodyPr>
            <a:normAutofit/>
          </a:bodyPr>
          <a:lstStyle/>
          <a:p>
            <a:r>
              <a:rPr lang="en-CA" b="1" dirty="0"/>
              <a:t>Potential Property Impacts</a:t>
            </a:r>
          </a:p>
        </p:txBody>
      </p:sp>
      <p:sp>
        <p:nvSpPr>
          <p:cNvPr id="3" name="Content Placeholder 2">
            <a:extLst>
              <a:ext uri="{FF2B5EF4-FFF2-40B4-BE49-F238E27FC236}">
                <a16:creationId xmlns:a16="http://schemas.microsoft.com/office/drawing/2014/main" id="{76A7B6D2-0629-4E20-A1CC-DCBF622ECDF3}"/>
              </a:ext>
            </a:extLst>
          </p:cNvPr>
          <p:cNvSpPr>
            <a:spLocks noGrp="1"/>
          </p:cNvSpPr>
          <p:nvPr>
            <p:ph sz="half" idx="1"/>
          </p:nvPr>
        </p:nvSpPr>
        <p:spPr>
          <a:xfrm>
            <a:off x="467338" y="1453282"/>
            <a:ext cx="5385731" cy="4544096"/>
          </a:xfrm>
        </p:spPr>
        <p:txBody>
          <a:bodyPr>
            <a:noAutofit/>
          </a:bodyPr>
          <a:lstStyle/>
          <a:p>
            <a:pPr marL="342900" lvl="0" indent="-342900">
              <a:spcBef>
                <a:spcPts val="600"/>
              </a:spcBef>
              <a:buFont typeface="Symbol" panose="05050102010706020507" pitchFamily="18" charset="2"/>
              <a:buChar char=""/>
            </a:pPr>
            <a:r>
              <a:rPr lang="en-CA" sz="2400" dirty="0">
                <a:effectLst/>
                <a:ea typeface="Times New Roman" panose="02020603050405020304" pitchFamily="18" charset="0"/>
              </a:rPr>
              <a:t>Impacts to your private landscaping features may occur to tie in the new curb, sidewalk and municipal services. </a:t>
            </a:r>
            <a:endParaRPr lang="en-CA" sz="2400" dirty="0">
              <a:effectLst/>
              <a:ea typeface="Calibri" panose="020F0502020204030204" pitchFamily="34" charset="0"/>
            </a:endParaRPr>
          </a:p>
          <a:p>
            <a:pPr marL="342900" lvl="0" indent="-342900">
              <a:spcBef>
                <a:spcPts val="600"/>
              </a:spcBef>
              <a:buFont typeface="Symbol" panose="05050102010706020507" pitchFamily="18" charset="2"/>
              <a:buChar char=""/>
            </a:pPr>
            <a:r>
              <a:rPr lang="en-CA" sz="2400" dirty="0">
                <a:effectLst/>
                <a:ea typeface="Times New Roman" panose="02020603050405020304" pitchFamily="18" charset="0"/>
              </a:rPr>
              <a:t>All landscape works will be restored upon the completion of construction in consultation with the homeowner. </a:t>
            </a:r>
            <a:endParaRPr lang="en-CA" sz="2400" dirty="0">
              <a:effectLst/>
              <a:ea typeface="Calibri" panose="020F0502020204030204" pitchFamily="34" charset="0"/>
            </a:endParaRPr>
          </a:p>
          <a:p>
            <a:pPr marL="342900" lvl="0" indent="-342900">
              <a:spcBef>
                <a:spcPts val="600"/>
              </a:spcBef>
              <a:buFont typeface="Symbol" panose="05050102010706020507" pitchFamily="18" charset="2"/>
              <a:buChar char=""/>
            </a:pPr>
            <a:r>
              <a:rPr lang="en-CA" sz="2400" dirty="0">
                <a:effectLst/>
                <a:ea typeface="Times New Roman" panose="02020603050405020304" pitchFamily="18" charset="0"/>
              </a:rPr>
              <a:t>In most cases, it will be necessary to cut back driveways to match the new curb and sidewalk.  </a:t>
            </a:r>
            <a:endParaRPr lang="en-CA" sz="2400" dirty="0">
              <a:effectLst/>
              <a:ea typeface="Calibri" panose="020F0502020204030204" pitchFamily="34" charset="0"/>
            </a:endParaRPr>
          </a:p>
          <a:p>
            <a:pPr marL="342900" lvl="0" indent="-342900">
              <a:spcBef>
                <a:spcPts val="600"/>
              </a:spcBef>
              <a:buFont typeface="Symbol" panose="05050102010706020507" pitchFamily="18" charset="2"/>
              <a:buChar char=""/>
            </a:pPr>
            <a:r>
              <a:rPr lang="en-CA" sz="2400" dirty="0">
                <a:effectLst/>
                <a:ea typeface="Times New Roman" panose="02020603050405020304" pitchFamily="18" charset="0"/>
              </a:rPr>
              <a:t>Hard surface driveways will be saw-cut and restored with matching material wherever possible.</a:t>
            </a:r>
            <a:endParaRPr lang="en-CA" sz="2400" dirty="0">
              <a:effectLst/>
              <a:ea typeface="Calibri" panose="020F0502020204030204" pitchFamily="34" charset="0"/>
            </a:endParaRPr>
          </a:p>
        </p:txBody>
      </p:sp>
      <p:pic>
        <p:nvPicPr>
          <p:cNvPr id="8" name="Picture 7">
            <a:extLst>
              <a:ext uri="{FF2B5EF4-FFF2-40B4-BE49-F238E27FC236}">
                <a16:creationId xmlns:a16="http://schemas.microsoft.com/office/drawing/2014/main" id="{02F6E04D-59C8-47EA-8949-A4240BC73DC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096000" y="1563905"/>
            <a:ext cx="3240000" cy="432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4C49EC5D-7918-4E4C-A821-F6D8E1A7C5E0}"/>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709179" y="1070074"/>
            <a:ext cx="2100000" cy="432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A logo for a company&#10;&#10;Description automatically generated">
            <a:extLst>
              <a:ext uri="{FF2B5EF4-FFF2-40B4-BE49-F238E27FC236}">
                <a16:creationId xmlns:a16="http://schemas.microsoft.com/office/drawing/2014/main" id="{6A9964F3-F0F4-6064-DFFE-1ED2A98C6CC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6634" y="6161493"/>
            <a:ext cx="1409679" cy="648000"/>
          </a:xfrm>
          <a:prstGeom prst="rect">
            <a:avLst/>
          </a:prstGeom>
        </p:spPr>
      </p:pic>
    </p:spTree>
    <p:extLst>
      <p:ext uri="{BB962C8B-B14F-4D97-AF65-F5344CB8AC3E}">
        <p14:creationId xmlns:p14="http://schemas.microsoft.com/office/powerpoint/2010/main" val="1453936401"/>
      </p:ext>
    </p:extLst>
  </p:cSld>
  <p:clrMapOvr>
    <a:masterClrMapping/>
  </p:clrMapOvr>
  <mc:AlternateContent xmlns:mc="http://schemas.openxmlformats.org/markup-compatibility/2006" xmlns:p14="http://schemas.microsoft.com/office/powerpoint/2010/main">
    <mc:Choice Requires="p14">
      <p:transition spd="slow" p14:dur="2000" advTm="28879"/>
    </mc:Choice>
    <mc:Fallback xmlns="">
      <p:transition spd="slow" advTm="28879"/>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D66346-A319-4C00-9727-93E825B9BA05}"/>
              </a:ext>
            </a:extLst>
          </p:cNvPr>
          <p:cNvSpPr/>
          <p:nvPr/>
        </p:nvSpPr>
        <p:spPr>
          <a:xfrm>
            <a:off x="0" y="0"/>
            <a:ext cx="10188000" cy="468000"/>
          </a:xfrm>
          <a:prstGeom prst="rect">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sp>
        <p:nvSpPr>
          <p:cNvPr id="5" name="Rectangle 4">
            <a:extLst>
              <a:ext uri="{FF2B5EF4-FFF2-40B4-BE49-F238E27FC236}">
                <a16:creationId xmlns:a16="http://schemas.microsoft.com/office/drawing/2014/main" id="{C8C6F33A-E4C2-4C87-BF99-F11F40327B23}"/>
              </a:ext>
            </a:extLst>
          </p:cNvPr>
          <p:cNvSpPr/>
          <p:nvPr/>
        </p:nvSpPr>
        <p:spPr>
          <a:xfrm>
            <a:off x="352338" y="327171"/>
            <a:ext cx="9540000" cy="46800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Rounded Corners 8">
            <a:extLst>
              <a:ext uri="{FF2B5EF4-FFF2-40B4-BE49-F238E27FC236}">
                <a16:creationId xmlns:a16="http://schemas.microsoft.com/office/drawing/2014/main" id="{9A6C747C-9D88-4654-8285-58E18894F944}"/>
              </a:ext>
            </a:extLst>
          </p:cNvPr>
          <p:cNvSpPr/>
          <p:nvPr/>
        </p:nvSpPr>
        <p:spPr>
          <a:xfrm>
            <a:off x="1572000" y="6390000"/>
            <a:ext cx="10620000" cy="468000"/>
          </a:xfrm>
          <a:prstGeom prst="roundRect">
            <a:avLst>
              <a:gd name="adj" fmla="val 1111"/>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Rounded Corners 9">
            <a:extLst>
              <a:ext uri="{FF2B5EF4-FFF2-40B4-BE49-F238E27FC236}">
                <a16:creationId xmlns:a16="http://schemas.microsoft.com/office/drawing/2014/main" id="{FAECE397-7B42-43DD-A0CE-3D939B2A2549}"/>
              </a:ext>
            </a:extLst>
          </p:cNvPr>
          <p:cNvSpPr/>
          <p:nvPr/>
        </p:nvSpPr>
        <p:spPr>
          <a:xfrm>
            <a:off x="1879134" y="6062829"/>
            <a:ext cx="9930045" cy="468000"/>
          </a:xfrm>
          <a:prstGeom prst="roundRect">
            <a:avLst>
              <a:gd name="adj" fmla="val 0"/>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pic>
        <p:nvPicPr>
          <p:cNvPr id="7" name="Picture 6">
            <a:extLst>
              <a:ext uri="{FF2B5EF4-FFF2-40B4-BE49-F238E27FC236}">
                <a16:creationId xmlns:a16="http://schemas.microsoft.com/office/drawing/2014/main" id="{9D1CB5CB-C7EC-4180-AD02-BE91556228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70" y="76489"/>
            <a:ext cx="1804431" cy="648000"/>
          </a:xfrm>
          <a:prstGeom prst="rect">
            <a:avLst/>
          </a:prstGeom>
        </p:spPr>
      </p:pic>
      <p:sp>
        <p:nvSpPr>
          <p:cNvPr id="2" name="Title 1">
            <a:extLst>
              <a:ext uri="{FF2B5EF4-FFF2-40B4-BE49-F238E27FC236}">
                <a16:creationId xmlns:a16="http://schemas.microsoft.com/office/drawing/2014/main" id="{81DA0003-00D1-4B07-9412-B6C4D093123A}"/>
              </a:ext>
            </a:extLst>
          </p:cNvPr>
          <p:cNvSpPr>
            <a:spLocks noGrp="1"/>
          </p:cNvSpPr>
          <p:nvPr>
            <p:ph type="title"/>
          </p:nvPr>
        </p:nvSpPr>
        <p:spPr>
          <a:xfrm>
            <a:off x="352337" y="795171"/>
            <a:ext cx="11456841" cy="895517"/>
          </a:xfrm>
        </p:spPr>
        <p:txBody>
          <a:bodyPr>
            <a:normAutofit/>
          </a:bodyPr>
          <a:lstStyle/>
          <a:p>
            <a:r>
              <a:rPr lang="en-CA" b="1" dirty="0"/>
              <a:t>Project Timing and Next Steps</a:t>
            </a:r>
          </a:p>
        </p:txBody>
      </p:sp>
      <p:sp>
        <p:nvSpPr>
          <p:cNvPr id="6" name="Content Placeholder 5">
            <a:extLst>
              <a:ext uri="{FF2B5EF4-FFF2-40B4-BE49-F238E27FC236}">
                <a16:creationId xmlns:a16="http://schemas.microsoft.com/office/drawing/2014/main" id="{6C564D9F-A914-4DEF-9677-19C7D5CA3139}"/>
              </a:ext>
            </a:extLst>
          </p:cNvPr>
          <p:cNvSpPr>
            <a:spLocks noGrp="1"/>
          </p:cNvSpPr>
          <p:nvPr>
            <p:ph idx="1"/>
          </p:nvPr>
        </p:nvSpPr>
        <p:spPr>
          <a:xfrm>
            <a:off x="845389" y="1825625"/>
            <a:ext cx="10963789" cy="4237204"/>
          </a:xfrm>
        </p:spPr>
        <p:txBody>
          <a:bodyPr>
            <a:normAutofit/>
          </a:bodyPr>
          <a:lstStyle/>
          <a:p>
            <a:pPr marL="342900" lvl="0" indent="-342900">
              <a:spcAft>
                <a:spcPts val="1200"/>
              </a:spcAft>
              <a:buFont typeface="Symbol" panose="05050102010706020507" pitchFamily="18" charset="2"/>
              <a:buChar char=""/>
            </a:pPr>
            <a:r>
              <a:rPr lang="en-CA" sz="3600" dirty="0">
                <a:effectLst/>
                <a:ea typeface="Times New Roman" panose="02020603050405020304" pitchFamily="18" charset="0"/>
              </a:rPr>
              <a:t>Winter 2024/2025 - Issue for Contractor Tendering</a:t>
            </a:r>
            <a:endParaRPr lang="en-CA" sz="3600" dirty="0">
              <a:effectLst/>
              <a:ea typeface="Calibri" panose="020F0502020204030204" pitchFamily="34" charset="0"/>
            </a:endParaRPr>
          </a:p>
          <a:p>
            <a:pPr marL="342900" lvl="0" indent="-342900">
              <a:spcAft>
                <a:spcPts val="1200"/>
              </a:spcAft>
              <a:buFont typeface="Symbol" panose="05050102010706020507" pitchFamily="18" charset="2"/>
              <a:buChar char=""/>
            </a:pPr>
            <a:r>
              <a:rPr lang="en-CA" sz="3600" dirty="0">
                <a:effectLst/>
                <a:ea typeface="Times New Roman" panose="02020603050405020304" pitchFamily="18" charset="0"/>
              </a:rPr>
              <a:t>Spring 2025 - Tender Award and proceed to construction</a:t>
            </a:r>
            <a:endParaRPr lang="en-CA" sz="3600" dirty="0">
              <a:effectLst/>
              <a:ea typeface="Calibri" panose="020F0502020204030204" pitchFamily="34" charset="0"/>
            </a:endParaRPr>
          </a:p>
          <a:p>
            <a:pPr marL="342900" lvl="0" indent="-342900">
              <a:buFont typeface="Symbol" panose="05050102010706020507" pitchFamily="18" charset="2"/>
              <a:buChar char=""/>
            </a:pPr>
            <a:r>
              <a:rPr lang="en-CA" sz="3600" dirty="0">
                <a:effectLst/>
                <a:ea typeface="Times New Roman" panose="02020603050405020304" pitchFamily="18" charset="0"/>
              </a:rPr>
              <a:t>Fall/Winter 2025 - Construction Completion</a:t>
            </a:r>
            <a:endParaRPr lang="en-CA" sz="3600" dirty="0">
              <a:effectLst/>
              <a:ea typeface="Calibri" panose="020F0502020204030204" pitchFamily="34" charset="0"/>
            </a:endParaRPr>
          </a:p>
        </p:txBody>
      </p:sp>
      <p:pic>
        <p:nvPicPr>
          <p:cNvPr id="3" name="Picture 2" descr="A logo for a company&#10;&#10;Description automatically generated">
            <a:extLst>
              <a:ext uri="{FF2B5EF4-FFF2-40B4-BE49-F238E27FC236}">
                <a16:creationId xmlns:a16="http://schemas.microsoft.com/office/drawing/2014/main" id="{E491F318-C358-C43B-EC60-99434256615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634" y="6161493"/>
            <a:ext cx="1409679" cy="648000"/>
          </a:xfrm>
          <a:prstGeom prst="rect">
            <a:avLst/>
          </a:prstGeom>
        </p:spPr>
      </p:pic>
    </p:spTree>
    <p:extLst>
      <p:ext uri="{BB962C8B-B14F-4D97-AF65-F5344CB8AC3E}">
        <p14:creationId xmlns:p14="http://schemas.microsoft.com/office/powerpoint/2010/main" val="171380952"/>
      </p:ext>
    </p:extLst>
  </p:cSld>
  <p:clrMapOvr>
    <a:masterClrMapping/>
  </p:clrMapOvr>
  <mc:AlternateContent xmlns:mc="http://schemas.openxmlformats.org/markup-compatibility/2006" xmlns:p14="http://schemas.microsoft.com/office/powerpoint/2010/main">
    <mc:Choice Requires="p14">
      <p:transition spd="slow" p14:dur="2000" advTm="23618"/>
    </mc:Choice>
    <mc:Fallback xmlns="">
      <p:transition spd="slow" advTm="23618"/>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D66346-A319-4C00-9727-93E825B9BA05}"/>
              </a:ext>
            </a:extLst>
          </p:cNvPr>
          <p:cNvSpPr/>
          <p:nvPr/>
        </p:nvSpPr>
        <p:spPr>
          <a:xfrm>
            <a:off x="0" y="0"/>
            <a:ext cx="10188000" cy="468000"/>
          </a:xfrm>
          <a:prstGeom prst="rect">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sp>
        <p:nvSpPr>
          <p:cNvPr id="5" name="Rectangle 4">
            <a:extLst>
              <a:ext uri="{FF2B5EF4-FFF2-40B4-BE49-F238E27FC236}">
                <a16:creationId xmlns:a16="http://schemas.microsoft.com/office/drawing/2014/main" id="{C8C6F33A-E4C2-4C87-BF99-F11F40327B23}"/>
              </a:ext>
            </a:extLst>
          </p:cNvPr>
          <p:cNvSpPr/>
          <p:nvPr/>
        </p:nvSpPr>
        <p:spPr>
          <a:xfrm>
            <a:off x="352338" y="327171"/>
            <a:ext cx="9540000" cy="46800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Rounded Corners 8">
            <a:extLst>
              <a:ext uri="{FF2B5EF4-FFF2-40B4-BE49-F238E27FC236}">
                <a16:creationId xmlns:a16="http://schemas.microsoft.com/office/drawing/2014/main" id="{9A6C747C-9D88-4654-8285-58E18894F944}"/>
              </a:ext>
            </a:extLst>
          </p:cNvPr>
          <p:cNvSpPr/>
          <p:nvPr/>
        </p:nvSpPr>
        <p:spPr>
          <a:xfrm>
            <a:off x="1572000" y="6390000"/>
            <a:ext cx="10620000" cy="468000"/>
          </a:xfrm>
          <a:prstGeom prst="roundRect">
            <a:avLst>
              <a:gd name="adj" fmla="val 1111"/>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Rectangle: Rounded Corners 9">
            <a:extLst>
              <a:ext uri="{FF2B5EF4-FFF2-40B4-BE49-F238E27FC236}">
                <a16:creationId xmlns:a16="http://schemas.microsoft.com/office/drawing/2014/main" id="{FAECE397-7B42-43DD-A0CE-3D939B2A2549}"/>
              </a:ext>
            </a:extLst>
          </p:cNvPr>
          <p:cNvSpPr/>
          <p:nvPr/>
        </p:nvSpPr>
        <p:spPr>
          <a:xfrm>
            <a:off x="1879134" y="6062829"/>
            <a:ext cx="9930045" cy="468000"/>
          </a:xfrm>
          <a:prstGeom prst="roundRect">
            <a:avLst>
              <a:gd name="adj" fmla="val 0"/>
            </a:avLst>
          </a:prstGeom>
          <a:solidFill>
            <a:srgbClr val="66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dirty="0"/>
          </a:p>
        </p:txBody>
      </p:sp>
      <p:pic>
        <p:nvPicPr>
          <p:cNvPr id="7" name="Picture 6">
            <a:extLst>
              <a:ext uri="{FF2B5EF4-FFF2-40B4-BE49-F238E27FC236}">
                <a16:creationId xmlns:a16="http://schemas.microsoft.com/office/drawing/2014/main" id="{9D1CB5CB-C7EC-4180-AD02-BE91556228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70" y="76489"/>
            <a:ext cx="1804431" cy="648000"/>
          </a:xfrm>
          <a:prstGeom prst="rect">
            <a:avLst/>
          </a:prstGeom>
        </p:spPr>
      </p:pic>
      <p:sp>
        <p:nvSpPr>
          <p:cNvPr id="2" name="Title 1">
            <a:extLst>
              <a:ext uri="{FF2B5EF4-FFF2-40B4-BE49-F238E27FC236}">
                <a16:creationId xmlns:a16="http://schemas.microsoft.com/office/drawing/2014/main" id="{81DA0003-00D1-4B07-9412-B6C4D093123A}"/>
              </a:ext>
            </a:extLst>
          </p:cNvPr>
          <p:cNvSpPr>
            <a:spLocks noGrp="1"/>
          </p:cNvSpPr>
          <p:nvPr>
            <p:ph type="title"/>
          </p:nvPr>
        </p:nvSpPr>
        <p:spPr>
          <a:xfrm>
            <a:off x="352337" y="795171"/>
            <a:ext cx="11456841" cy="895517"/>
          </a:xfrm>
        </p:spPr>
        <p:txBody>
          <a:bodyPr>
            <a:normAutofit/>
          </a:bodyPr>
          <a:lstStyle/>
          <a:p>
            <a:r>
              <a:rPr lang="en-CA" b="1" dirty="0"/>
              <a:t>Contact Us</a:t>
            </a:r>
          </a:p>
        </p:txBody>
      </p:sp>
      <p:sp>
        <p:nvSpPr>
          <p:cNvPr id="8" name="TextBox 7">
            <a:extLst>
              <a:ext uri="{FF2B5EF4-FFF2-40B4-BE49-F238E27FC236}">
                <a16:creationId xmlns:a16="http://schemas.microsoft.com/office/drawing/2014/main" id="{7DC93CDB-647D-4D46-B5A9-DC100EE99BB5}"/>
              </a:ext>
            </a:extLst>
          </p:cNvPr>
          <p:cNvSpPr txBox="1"/>
          <p:nvPr/>
        </p:nvSpPr>
        <p:spPr>
          <a:xfrm>
            <a:off x="1572000" y="4165746"/>
            <a:ext cx="4238148" cy="1569660"/>
          </a:xfrm>
          <a:prstGeom prst="rect">
            <a:avLst/>
          </a:prstGeom>
          <a:noFill/>
        </p:spPr>
        <p:txBody>
          <a:bodyPr wrap="none" rtlCol="0">
            <a:spAutoFit/>
          </a:bodyPr>
          <a:lstStyle/>
          <a:p>
            <a:r>
              <a:rPr lang="en-CA" sz="2400" dirty="0"/>
              <a:t>Adam Dickieson, C.E.T.</a:t>
            </a:r>
          </a:p>
          <a:p>
            <a:r>
              <a:rPr lang="en-CA" sz="2400" dirty="0"/>
              <a:t>Township of Centre Wellington</a:t>
            </a:r>
          </a:p>
          <a:p>
            <a:r>
              <a:rPr lang="en-CA" sz="2400" dirty="0"/>
              <a:t>519-846-9691 ext. 355</a:t>
            </a:r>
          </a:p>
          <a:p>
            <a:r>
              <a:rPr lang="en-CA" sz="2400" dirty="0">
                <a:hlinkClick r:id="rId3"/>
              </a:rPr>
              <a:t>adickieson@centrewellington.ca</a:t>
            </a:r>
            <a:endParaRPr lang="en-CA" sz="2400" dirty="0"/>
          </a:p>
        </p:txBody>
      </p:sp>
      <p:sp>
        <p:nvSpPr>
          <p:cNvPr id="12" name="TextBox 11">
            <a:extLst>
              <a:ext uri="{FF2B5EF4-FFF2-40B4-BE49-F238E27FC236}">
                <a16:creationId xmlns:a16="http://schemas.microsoft.com/office/drawing/2014/main" id="{CF7BFE80-C7D1-421E-AABF-94A18A494333}"/>
              </a:ext>
            </a:extLst>
          </p:cNvPr>
          <p:cNvSpPr txBox="1"/>
          <p:nvPr/>
        </p:nvSpPr>
        <p:spPr>
          <a:xfrm>
            <a:off x="6633358" y="4125912"/>
            <a:ext cx="4555927" cy="1569660"/>
          </a:xfrm>
          <a:prstGeom prst="rect">
            <a:avLst/>
          </a:prstGeom>
          <a:noFill/>
        </p:spPr>
        <p:txBody>
          <a:bodyPr wrap="none" rtlCol="0">
            <a:spAutoFit/>
          </a:bodyPr>
          <a:lstStyle/>
          <a:p>
            <a:r>
              <a:rPr lang="en-CA" sz="2400" dirty="0"/>
              <a:t>David Donaldson, P.Eng. </a:t>
            </a:r>
          </a:p>
          <a:p>
            <a:r>
              <a:rPr lang="en-CA" sz="2400" dirty="0"/>
              <a:t>Triton Engineering Services Limited</a:t>
            </a:r>
          </a:p>
          <a:p>
            <a:r>
              <a:rPr lang="en-CA" sz="2400" dirty="0"/>
              <a:t>519-843-3920 ext. 232 </a:t>
            </a:r>
          </a:p>
          <a:p>
            <a:r>
              <a:rPr lang="en-CA" sz="2400" dirty="0">
                <a:hlinkClick r:id="rId4"/>
              </a:rPr>
              <a:t>ddonaldson@tritoneng.on.ca</a:t>
            </a:r>
            <a:endParaRPr lang="en-CA" sz="2400" dirty="0"/>
          </a:p>
        </p:txBody>
      </p:sp>
      <p:sp>
        <p:nvSpPr>
          <p:cNvPr id="18" name="Content Placeholder 5">
            <a:extLst>
              <a:ext uri="{FF2B5EF4-FFF2-40B4-BE49-F238E27FC236}">
                <a16:creationId xmlns:a16="http://schemas.microsoft.com/office/drawing/2014/main" id="{51F4C8DF-C389-471E-9694-8B72E28859BB}"/>
              </a:ext>
            </a:extLst>
          </p:cNvPr>
          <p:cNvSpPr txBox="1">
            <a:spLocks/>
          </p:cNvSpPr>
          <p:nvPr/>
        </p:nvSpPr>
        <p:spPr>
          <a:xfrm>
            <a:off x="947956" y="1978025"/>
            <a:ext cx="10241330" cy="18605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A" dirty="0"/>
              <a:t>Thank you for your participation.</a:t>
            </a:r>
          </a:p>
          <a:p>
            <a:pPr marL="0" indent="0" algn="ctr">
              <a:spcBef>
                <a:spcPts val="0"/>
              </a:spcBef>
              <a:buNone/>
            </a:pPr>
            <a:endParaRPr lang="en-CA" sz="1800" dirty="0"/>
          </a:p>
          <a:p>
            <a:pPr marL="0" indent="0" algn="ctr">
              <a:buNone/>
            </a:pPr>
            <a:r>
              <a:rPr lang="en-CA" dirty="0"/>
              <a:t>Please submit any questions or comments directly online, email or by phone to the contacts listed below:</a:t>
            </a:r>
            <a:endParaRPr lang="en-CA" strike="sngStrike" dirty="0"/>
          </a:p>
        </p:txBody>
      </p:sp>
      <p:pic>
        <p:nvPicPr>
          <p:cNvPr id="3" name="Picture 2" descr="A logo for a company&#10;&#10;Description automatically generated">
            <a:extLst>
              <a:ext uri="{FF2B5EF4-FFF2-40B4-BE49-F238E27FC236}">
                <a16:creationId xmlns:a16="http://schemas.microsoft.com/office/drawing/2014/main" id="{654E87FC-3BDA-0F02-212C-A1630A01075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6634" y="6161493"/>
            <a:ext cx="1409679" cy="648000"/>
          </a:xfrm>
          <a:prstGeom prst="rect">
            <a:avLst/>
          </a:prstGeom>
        </p:spPr>
      </p:pic>
    </p:spTree>
    <p:extLst>
      <p:ext uri="{BB962C8B-B14F-4D97-AF65-F5344CB8AC3E}">
        <p14:creationId xmlns:p14="http://schemas.microsoft.com/office/powerpoint/2010/main" val="1277082725"/>
      </p:ext>
    </p:extLst>
  </p:cSld>
  <p:clrMapOvr>
    <a:masterClrMapping/>
  </p:clrMapOvr>
  <mc:AlternateContent xmlns:mc="http://schemas.openxmlformats.org/markup-compatibility/2006" xmlns:p14="http://schemas.microsoft.com/office/powerpoint/2010/main">
    <mc:Choice Requires="p14">
      <p:transition spd="slow" p14:dur="2000" advTm="74307"/>
    </mc:Choice>
    <mc:Fallback xmlns="">
      <p:transition spd="slow" advTm="74307"/>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1629</TotalTime>
  <Words>954</Words>
  <Application>Microsoft Office PowerPoint</Application>
  <PresentationFormat>Widescreen</PresentationFormat>
  <Paragraphs>88</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Symbol</vt:lpstr>
      <vt:lpstr>Times New Roman</vt:lpstr>
      <vt:lpstr>Office Theme</vt:lpstr>
      <vt:lpstr>PowerPoint Presentation</vt:lpstr>
      <vt:lpstr>Introduction and Purpose</vt:lpstr>
      <vt:lpstr>Project Location</vt:lpstr>
      <vt:lpstr>Purpose for Reconstruction</vt:lpstr>
      <vt:lpstr>Purpose for Reconstruction</vt:lpstr>
      <vt:lpstr>Proposed Work</vt:lpstr>
      <vt:lpstr>Typical Cross Section</vt:lpstr>
      <vt:lpstr>Understanding the Construction Drawings</vt:lpstr>
      <vt:lpstr>Pre-Engineering</vt:lpstr>
      <vt:lpstr>Tree Assessment</vt:lpstr>
      <vt:lpstr>Pre-Condition Survey</vt:lpstr>
      <vt:lpstr>How will Traffic be Managed During Construction?</vt:lpstr>
      <vt:lpstr>How will Garbage and Recycling Pick-Up be Affected</vt:lpstr>
      <vt:lpstr>Water Service Interruptions</vt:lpstr>
      <vt:lpstr>Potential Property Impacts</vt:lpstr>
      <vt:lpstr>Project Timing and Next Steps</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thutchison@tritoneng.on.ca</dc:creator>
  <cp:lastModifiedBy>Hannah Barclay</cp:lastModifiedBy>
  <cp:revision>109</cp:revision>
  <dcterms:created xsi:type="dcterms:W3CDTF">2021-06-08T14:43:15Z</dcterms:created>
  <dcterms:modified xsi:type="dcterms:W3CDTF">2024-10-21T17:54:04Z</dcterms:modified>
</cp:coreProperties>
</file>